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0"/>
  </p:notesMasterIdLst>
  <p:sldIdLst>
    <p:sldId id="256" r:id="rId2"/>
    <p:sldId id="261" r:id="rId3"/>
    <p:sldId id="262" r:id="rId4"/>
    <p:sldId id="341" r:id="rId5"/>
    <p:sldId id="295" r:id="rId6"/>
    <p:sldId id="361" r:id="rId7"/>
    <p:sldId id="296" r:id="rId8"/>
    <p:sldId id="343" r:id="rId9"/>
    <p:sldId id="339" r:id="rId10"/>
    <p:sldId id="338" r:id="rId11"/>
    <p:sldId id="357" r:id="rId12"/>
    <p:sldId id="340" r:id="rId13"/>
    <p:sldId id="358" r:id="rId14"/>
    <p:sldId id="359" r:id="rId15"/>
    <p:sldId id="344" r:id="rId16"/>
    <p:sldId id="362" r:id="rId17"/>
    <p:sldId id="342" r:id="rId18"/>
    <p:sldId id="360" r:id="rId19"/>
    <p:sldId id="356" r:id="rId20"/>
    <p:sldId id="354" r:id="rId21"/>
    <p:sldId id="345" r:id="rId22"/>
    <p:sldId id="278" r:id="rId23"/>
    <p:sldId id="346" r:id="rId24"/>
    <p:sldId id="348" r:id="rId25"/>
    <p:sldId id="349" r:id="rId26"/>
    <p:sldId id="350" r:id="rId27"/>
    <p:sldId id="351" r:id="rId28"/>
    <p:sldId id="352" r:id="rId29"/>
    <p:sldId id="353" r:id="rId30"/>
    <p:sldId id="302" r:id="rId31"/>
    <p:sldId id="303" r:id="rId32"/>
    <p:sldId id="304" r:id="rId33"/>
    <p:sldId id="311" r:id="rId34"/>
    <p:sldId id="329" r:id="rId35"/>
    <p:sldId id="330" r:id="rId36"/>
    <p:sldId id="314" r:id="rId37"/>
    <p:sldId id="309" r:id="rId38"/>
    <p:sldId id="313" r:id="rId39"/>
    <p:sldId id="331" r:id="rId40"/>
    <p:sldId id="312" r:id="rId41"/>
    <p:sldId id="310" r:id="rId42"/>
    <p:sldId id="333" r:id="rId43"/>
    <p:sldId id="315" r:id="rId44"/>
    <p:sldId id="323" r:id="rId45"/>
    <p:sldId id="332" r:id="rId46"/>
    <p:sldId id="316" r:id="rId47"/>
    <p:sldId id="317" r:id="rId48"/>
    <p:sldId id="318" r:id="rId49"/>
    <p:sldId id="319" r:id="rId50"/>
    <p:sldId id="320" r:id="rId51"/>
    <p:sldId id="321" r:id="rId52"/>
    <p:sldId id="322" r:id="rId53"/>
    <p:sldId id="324" r:id="rId54"/>
    <p:sldId id="325" r:id="rId55"/>
    <p:sldId id="326" r:id="rId56"/>
    <p:sldId id="327" r:id="rId57"/>
    <p:sldId id="328" r:id="rId58"/>
    <p:sldId id="336" r:id="rId59"/>
    <p:sldId id="337" r:id="rId60"/>
    <p:sldId id="334" r:id="rId61"/>
    <p:sldId id="258" r:id="rId62"/>
    <p:sldId id="335" r:id="rId63"/>
    <p:sldId id="263" r:id="rId64"/>
    <p:sldId id="264" r:id="rId65"/>
    <p:sldId id="259" r:id="rId66"/>
    <p:sldId id="268" r:id="rId67"/>
    <p:sldId id="260" r:id="rId68"/>
    <p:sldId id="282" r:id="rId6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DBD67E-DEDF-47A6-A8BC-53663A3BBE50}">
          <p14:sldIdLst>
            <p14:sldId id="256"/>
            <p14:sldId id="261"/>
            <p14:sldId id="262"/>
            <p14:sldId id="341"/>
            <p14:sldId id="295"/>
            <p14:sldId id="361"/>
            <p14:sldId id="296"/>
            <p14:sldId id="343"/>
            <p14:sldId id="339"/>
            <p14:sldId id="338"/>
            <p14:sldId id="357"/>
            <p14:sldId id="340"/>
            <p14:sldId id="358"/>
            <p14:sldId id="359"/>
            <p14:sldId id="344"/>
            <p14:sldId id="362"/>
            <p14:sldId id="342"/>
            <p14:sldId id="360"/>
            <p14:sldId id="356"/>
            <p14:sldId id="354"/>
            <p14:sldId id="345"/>
            <p14:sldId id="278"/>
            <p14:sldId id="346"/>
            <p14:sldId id="348"/>
            <p14:sldId id="349"/>
            <p14:sldId id="350"/>
            <p14:sldId id="351"/>
            <p14:sldId id="352"/>
            <p14:sldId id="353"/>
            <p14:sldId id="302"/>
            <p14:sldId id="303"/>
            <p14:sldId id="304"/>
            <p14:sldId id="311"/>
            <p14:sldId id="329"/>
            <p14:sldId id="330"/>
            <p14:sldId id="314"/>
            <p14:sldId id="309"/>
            <p14:sldId id="313"/>
            <p14:sldId id="331"/>
            <p14:sldId id="312"/>
            <p14:sldId id="310"/>
            <p14:sldId id="333"/>
            <p14:sldId id="315"/>
            <p14:sldId id="323"/>
            <p14:sldId id="332"/>
            <p14:sldId id="316"/>
            <p14:sldId id="317"/>
            <p14:sldId id="318"/>
            <p14:sldId id="319"/>
            <p14:sldId id="320"/>
            <p14:sldId id="321"/>
            <p14:sldId id="322"/>
            <p14:sldId id="324"/>
            <p14:sldId id="325"/>
            <p14:sldId id="326"/>
            <p14:sldId id="327"/>
            <p14:sldId id="328"/>
            <p14:sldId id="336"/>
            <p14:sldId id="337"/>
            <p14:sldId id="334"/>
            <p14:sldId id="258"/>
            <p14:sldId id="335"/>
            <p14:sldId id="263"/>
            <p14:sldId id="264"/>
            <p14:sldId id="259"/>
            <p14:sldId id="268"/>
            <p14:sldId id="260"/>
            <p14:sldId id="2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003635"/>
    <a:srgbClr val="9EFF29"/>
    <a:srgbClr val="600000"/>
    <a:srgbClr val="719DFF"/>
    <a:srgbClr val="81BDFF"/>
    <a:srgbClr val="5DD5FF"/>
    <a:srgbClr val="FF9933"/>
    <a:srgbClr val="00217E"/>
    <a:srgbClr val="FF8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12" autoAdjust="0"/>
    <p:restoredTop sz="95263" autoAdjust="0"/>
  </p:normalViewPr>
  <p:slideViewPr>
    <p:cSldViewPr snapToGrid="0">
      <p:cViewPr varScale="1">
        <p:scale>
          <a:sx n="88" d="100"/>
          <a:sy n="88" d="100"/>
        </p:scale>
        <p:origin x="936" y="4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7F2174-0719-498E-B819-957C5B6D3B5E}"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1C3F0B63-086D-46BE-8205-F098EBEABA25}">
      <dgm:prSet phldrT="[Text]"/>
      <dgm:spPr/>
      <dgm:t>
        <a:bodyPr/>
        <a:lstStyle/>
        <a:p>
          <a:r>
            <a:rPr lang="en-US" dirty="0"/>
            <a:t>NLP</a:t>
          </a:r>
          <a:endParaRPr lang="en-IN" dirty="0"/>
        </a:p>
      </dgm:t>
    </dgm:pt>
    <dgm:pt modelId="{9DCBAEA3-0AE6-4AF6-8773-4A3A83680FB8}" type="parTrans" cxnId="{FE478052-9A99-42B3-AE20-D8DC02685AA6}">
      <dgm:prSet/>
      <dgm:spPr/>
      <dgm:t>
        <a:bodyPr/>
        <a:lstStyle/>
        <a:p>
          <a:endParaRPr lang="en-IN"/>
        </a:p>
      </dgm:t>
    </dgm:pt>
    <dgm:pt modelId="{878B0A6B-97E5-49AD-ABC3-1755B115A23E}" type="sibTrans" cxnId="{FE478052-9A99-42B3-AE20-D8DC02685AA6}">
      <dgm:prSet/>
      <dgm:spPr/>
      <dgm:t>
        <a:bodyPr/>
        <a:lstStyle/>
        <a:p>
          <a:endParaRPr lang="en-IN"/>
        </a:p>
      </dgm:t>
    </dgm:pt>
    <dgm:pt modelId="{D12A52E6-866A-4F0E-92BC-6C13961C48D8}">
      <dgm:prSet phldrT="[Text]"/>
      <dgm:spPr/>
      <dgm:t>
        <a:bodyPr/>
        <a:lstStyle/>
        <a:p>
          <a:r>
            <a:rPr lang="en-US" dirty="0"/>
            <a:t>Natural Language Processing</a:t>
          </a:r>
          <a:endParaRPr lang="en-IN" dirty="0"/>
        </a:p>
      </dgm:t>
    </dgm:pt>
    <dgm:pt modelId="{38F1698E-9C80-4FE1-80F9-B734A62649D7}" type="parTrans" cxnId="{1E953847-ADC5-4D5B-AC6E-2E2CE7924281}">
      <dgm:prSet/>
      <dgm:spPr/>
      <dgm:t>
        <a:bodyPr/>
        <a:lstStyle/>
        <a:p>
          <a:endParaRPr lang="en-IN"/>
        </a:p>
      </dgm:t>
    </dgm:pt>
    <dgm:pt modelId="{9EFC96EB-7803-4B65-B41E-E00CCE489098}" type="sibTrans" cxnId="{1E953847-ADC5-4D5B-AC6E-2E2CE7924281}">
      <dgm:prSet/>
      <dgm:spPr/>
      <dgm:t>
        <a:bodyPr/>
        <a:lstStyle/>
        <a:p>
          <a:endParaRPr lang="en-IN"/>
        </a:p>
      </dgm:t>
    </dgm:pt>
    <dgm:pt modelId="{E4A294B9-90F0-4521-9F87-8C943FD7A4DD}">
      <dgm:prSet phldrT="[Text]"/>
      <dgm:spPr/>
      <dgm:t>
        <a:bodyPr/>
        <a:lstStyle/>
        <a:p>
          <a:r>
            <a:rPr lang="en-US" dirty="0"/>
            <a:t>NLU</a:t>
          </a:r>
          <a:endParaRPr lang="en-IN" dirty="0"/>
        </a:p>
      </dgm:t>
    </dgm:pt>
    <dgm:pt modelId="{E78EEB6B-E42C-4FDD-AFF0-64A4614B105E}" type="parTrans" cxnId="{6AFCE52B-A182-4BD6-A30B-8ECC5743A76E}">
      <dgm:prSet/>
      <dgm:spPr/>
      <dgm:t>
        <a:bodyPr/>
        <a:lstStyle/>
        <a:p>
          <a:endParaRPr lang="en-IN"/>
        </a:p>
      </dgm:t>
    </dgm:pt>
    <dgm:pt modelId="{DC1E6DD7-C0A2-4892-879E-BE7C88FE668E}" type="sibTrans" cxnId="{6AFCE52B-A182-4BD6-A30B-8ECC5743A76E}">
      <dgm:prSet/>
      <dgm:spPr/>
      <dgm:t>
        <a:bodyPr/>
        <a:lstStyle/>
        <a:p>
          <a:endParaRPr lang="en-IN"/>
        </a:p>
      </dgm:t>
    </dgm:pt>
    <dgm:pt modelId="{1D949B23-940D-4DEB-8058-FAD9F818F241}">
      <dgm:prSet phldrT="[Text]"/>
      <dgm:spPr/>
      <dgm:t>
        <a:bodyPr/>
        <a:lstStyle/>
        <a:p>
          <a:r>
            <a:rPr lang="en-US" dirty="0"/>
            <a:t>Natural Language Understanding</a:t>
          </a:r>
          <a:endParaRPr lang="en-IN" dirty="0"/>
        </a:p>
      </dgm:t>
    </dgm:pt>
    <dgm:pt modelId="{CE749EE8-2B96-4FB9-BA2B-8416F1DD3037}" type="parTrans" cxnId="{FC1A34B9-94CB-4B8C-9C14-3C8EAA0768A0}">
      <dgm:prSet/>
      <dgm:spPr/>
      <dgm:t>
        <a:bodyPr/>
        <a:lstStyle/>
        <a:p>
          <a:endParaRPr lang="en-IN"/>
        </a:p>
      </dgm:t>
    </dgm:pt>
    <dgm:pt modelId="{A139D897-3DB1-437E-9688-7866FF8CD6D0}" type="sibTrans" cxnId="{FC1A34B9-94CB-4B8C-9C14-3C8EAA0768A0}">
      <dgm:prSet/>
      <dgm:spPr/>
      <dgm:t>
        <a:bodyPr/>
        <a:lstStyle/>
        <a:p>
          <a:endParaRPr lang="en-IN"/>
        </a:p>
      </dgm:t>
    </dgm:pt>
    <dgm:pt modelId="{36D90F56-8BFB-47E8-BB6D-EA871D24BAF9}">
      <dgm:prSet phldrT="[Text]"/>
      <dgm:spPr/>
      <dgm:t>
        <a:bodyPr/>
        <a:lstStyle/>
        <a:p>
          <a:r>
            <a:rPr lang="en-US" dirty="0"/>
            <a:t>Siri, Alexa, Hello Google </a:t>
          </a:r>
          <a:endParaRPr lang="en-IN" dirty="0"/>
        </a:p>
      </dgm:t>
    </dgm:pt>
    <dgm:pt modelId="{3B3CA44E-F0C3-49BF-848E-656A94C2AE34}" type="parTrans" cxnId="{1109CBC0-E214-494A-B0F2-565AB4EA0362}">
      <dgm:prSet/>
      <dgm:spPr/>
      <dgm:t>
        <a:bodyPr/>
        <a:lstStyle/>
        <a:p>
          <a:endParaRPr lang="en-IN"/>
        </a:p>
      </dgm:t>
    </dgm:pt>
    <dgm:pt modelId="{3B7B11E4-06A9-4AFD-B06F-A5DBB1DC30DB}" type="sibTrans" cxnId="{1109CBC0-E214-494A-B0F2-565AB4EA0362}">
      <dgm:prSet/>
      <dgm:spPr/>
      <dgm:t>
        <a:bodyPr/>
        <a:lstStyle/>
        <a:p>
          <a:endParaRPr lang="en-IN"/>
        </a:p>
      </dgm:t>
    </dgm:pt>
    <dgm:pt modelId="{DBE8C0FD-55AF-44B1-8BD9-8DD6FEDDABE8}">
      <dgm:prSet phldrT="[Text]"/>
      <dgm:spPr/>
      <dgm:t>
        <a:bodyPr/>
        <a:lstStyle/>
        <a:p>
          <a:r>
            <a:rPr lang="en-US" dirty="0"/>
            <a:t>NLG</a:t>
          </a:r>
          <a:endParaRPr lang="en-IN" dirty="0"/>
        </a:p>
      </dgm:t>
    </dgm:pt>
    <dgm:pt modelId="{1AD6CBCA-7199-4ABD-A450-3945DDB378B1}" type="parTrans" cxnId="{A699EA5C-7647-41BF-BB31-7C0EC898C4FF}">
      <dgm:prSet/>
      <dgm:spPr/>
      <dgm:t>
        <a:bodyPr/>
        <a:lstStyle/>
        <a:p>
          <a:endParaRPr lang="en-IN"/>
        </a:p>
      </dgm:t>
    </dgm:pt>
    <dgm:pt modelId="{12284D29-005E-4020-BB7D-76A1BA03F4BF}" type="sibTrans" cxnId="{A699EA5C-7647-41BF-BB31-7C0EC898C4FF}">
      <dgm:prSet/>
      <dgm:spPr/>
      <dgm:t>
        <a:bodyPr/>
        <a:lstStyle/>
        <a:p>
          <a:endParaRPr lang="en-IN"/>
        </a:p>
      </dgm:t>
    </dgm:pt>
    <dgm:pt modelId="{241E714E-77D0-401F-9C66-6CA74563139C}">
      <dgm:prSet phldrT="[Text]"/>
      <dgm:spPr/>
      <dgm:t>
        <a:bodyPr/>
        <a:lstStyle/>
        <a:p>
          <a:r>
            <a:rPr lang="en-US" dirty="0"/>
            <a:t>Natural Language Generation</a:t>
          </a:r>
          <a:endParaRPr lang="en-IN" dirty="0"/>
        </a:p>
      </dgm:t>
    </dgm:pt>
    <dgm:pt modelId="{23C66D52-1D1A-4212-BC16-85B170216215}" type="parTrans" cxnId="{CF0A56B3-B872-426A-BF24-F9835274FD08}">
      <dgm:prSet/>
      <dgm:spPr/>
      <dgm:t>
        <a:bodyPr/>
        <a:lstStyle/>
        <a:p>
          <a:endParaRPr lang="en-IN"/>
        </a:p>
      </dgm:t>
    </dgm:pt>
    <dgm:pt modelId="{3CA8BC86-2B1A-4FF5-A49E-8C1D88AD2535}" type="sibTrans" cxnId="{CF0A56B3-B872-426A-BF24-F9835274FD08}">
      <dgm:prSet/>
      <dgm:spPr/>
      <dgm:t>
        <a:bodyPr/>
        <a:lstStyle/>
        <a:p>
          <a:endParaRPr lang="en-IN"/>
        </a:p>
      </dgm:t>
    </dgm:pt>
    <dgm:pt modelId="{78CE7F25-319F-49FD-A6B3-94A41DF3EB76}">
      <dgm:prSet phldrT="[Text]"/>
      <dgm:spPr/>
      <dgm:t>
        <a:bodyPr/>
        <a:lstStyle/>
        <a:p>
          <a:r>
            <a:rPr lang="en-US" dirty="0"/>
            <a:t>Text/Sentence Planning</a:t>
          </a:r>
          <a:endParaRPr lang="en-IN" dirty="0"/>
        </a:p>
      </dgm:t>
    </dgm:pt>
    <dgm:pt modelId="{47E3D6CE-E038-4F49-9A50-6A774A808885}" type="parTrans" cxnId="{B2F65F86-537F-482C-AF49-9F874237E446}">
      <dgm:prSet/>
      <dgm:spPr/>
      <dgm:t>
        <a:bodyPr/>
        <a:lstStyle/>
        <a:p>
          <a:endParaRPr lang="en-IN"/>
        </a:p>
      </dgm:t>
    </dgm:pt>
    <dgm:pt modelId="{EE740F0A-E2AB-47FF-8433-CABAD1AE1E05}" type="sibTrans" cxnId="{B2F65F86-537F-482C-AF49-9F874237E446}">
      <dgm:prSet/>
      <dgm:spPr/>
      <dgm:t>
        <a:bodyPr/>
        <a:lstStyle/>
        <a:p>
          <a:endParaRPr lang="en-IN"/>
        </a:p>
      </dgm:t>
    </dgm:pt>
    <dgm:pt modelId="{7F68B167-3376-47A4-AF07-B8B67A5DF93F}">
      <dgm:prSet phldrT="[Text]"/>
      <dgm:spPr/>
      <dgm:t>
        <a:bodyPr/>
        <a:lstStyle/>
        <a:p>
          <a:r>
            <a:rPr lang="en-US" dirty="0"/>
            <a:t>Speech </a:t>
          </a:r>
          <a:r>
            <a:rPr lang="en-US" dirty="0" err="1"/>
            <a:t>Recognise</a:t>
          </a:r>
          <a:endParaRPr lang="en-IN" dirty="0"/>
        </a:p>
      </dgm:t>
    </dgm:pt>
    <dgm:pt modelId="{3AD9249B-48CC-42FD-B593-9EFED0CEECB7}" type="parTrans" cxnId="{6527ACD1-63BA-418F-B1A0-19A267B129F6}">
      <dgm:prSet/>
      <dgm:spPr/>
      <dgm:t>
        <a:bodyPr/>
        <a:lstStyle/>
        <a:p>
          <a:endParaRPr lang="en-IN"/>
        </a:p>
      </dgm:t>
    </dgm:pt>
    <dgm:pt modelId="{B4698B50-650B-4254-9113-FD991F115C1D}" type="sibTrans" cxnId="{6527ACD1-63BA-418F-B1A0-19A267B129F6}">
      <dgm:prSet/>
      <dgm:spPr/>
      <dgm:t>
        <a:bodyPr/>
        <a:lstStyle/>
        <a:p>
          <a:endParaRPr lang="en-IN"/>
        </a:p>
      </dgm:t>
    </dgm:pt>
    <dgm:pt modelId="{41FF63D1-2340-4204-A340-78BFF3DB3E7A}">
      <dgm:prSet phldrT="[Text]"/>
      <dgm:spPr/>
      <dgm:t>
        <a:bodyPr/>
        <a:lstStyle/>
        <a:p>
          <a:r>
            <a:rPr lang="en-US" dirty="0"/>
            <a:t>Challenges (Lexical, semantic, syntactic, pragmatic ambiguity)</a:t>
          </a:r>
          <a:endParaRPr lang="en-IN" dirty="0"/>
        </a:p>
      </dgm:t>
    </dgm:pt>
    <dgm:pt modelId="{7F11A217-33C2-4832-AA18-CD258C92DBF9}" type="parTrans" cxnId="{7E27CEAF-2D44-4315-817E-3CF0B81210C3}">
      <dgm:prSet/>
      <dgm:spPr/>
      <dgm:t>
        <a:bodyPr/>
        <a:lstStyle/>
        <a:p>
          <a:endParaRPr lang="en-IN"/>
        </a:p>
      </dgm:t>
    </dgm:pt>
    <dgm:pt modelId="{867B0E32-2DDD-4698-AF36-52FF876F993F}" type="sibTrans" cxnId="{7E27CEAF-2D44-4315-817E-3CF0B81210C3}">
      <dgm:prSet/>
      <dgm:spPr/>
      <dgm:t>
        <a:bodyPr/>
        <a:lstStyle/>
        <a:p>
          <a:endParaRPr lang="en-IN"/>
        </a:p>
      </dgm:t>
    </dgm:pt>
    <dgm:pt modelId="{D2EAEC0C-0EC0-45EA-9229-087E0E4A61C4}" type="pres">
      <dgm:prSet presAssocID="{F77F2174-0719-498E-B819-957C5B6D3B5E}" presName="Name0" presStyleCnt="0">
        <dgm:presLayoutVars>
          <dgm:dir/>
          <dgm:animLvl val="lvl"/>
          <dgm:resizeHandles val="exact"/>
        </dgm:presLayoutVars>
      </dgm:prSet>
      <dgm:spPr/>
    </dgm:pt>
    <dgm:pt modelId="{A675D8C3-2FF9-4B63-B1C5-7575CC3269BE}" type="pres">
      <dgm:prSet presAssocID="{F77F2174-0719-498E-B819-957C5B6D3B5E}" presName="tSp" presStyleCnt="0"/>
      <dgm:spPr/>
    </dgm:pt>
    <dgm:pt modelId="{4D91AFC2-8570-488D-A5B6-F5558FD7F8B5}" type="pres">
      <dgm:prSet presAssocID="{F77F2174-0719-498E-B819-957C5B6D3B5E}" presName="bSp" presStyleCnt="0"/>
      <dgm:spPr/>
    </dgm:pt>
    <dgm:pt modelId="{D87A3595-682F-4B39-B55A-AC6121FB47E3}" type="pres">
      <dgm:prSet presAssocID="{F77F2174-0719-498E-B819-957C5B6D3B5E}" presName="process" presStyleCnt="0"/>
      <dgm:spPr/>
    </dgm:pt>
    <dgm:pt modelId="{2336C568-C0DF-4B92-A2CA-90155A45704F}" type="pres">
      <dgm:prSet presAssocID="{1C3F0B63-086D-46BE-8205-F098EBEABA25}" presName="composite1" presStyleCnt="0"/>
      <dgm:spPr/>
    </dgm:pt>
    <dgm:pt modelId="{903CF915-F559-423A-AFD2-240FFE586D21}" type="pres">
      <dgm:prSet presAssocID="{1C3F0B63-086D-46BE-8205-F098EBEABA25}" presName="dummyNode1" presStyleLbl="node1" presStyleIdx="0" presStyleCnt="3"/>
      <dgm:spPr/>
    </dgm:pt>
    <dgm:pt modelId="{51C56D80-9D9B-4FA0-A0F6-45623728A0DD}" type="pres">
      <dgm:prSet presAssocID="{1C3F0B63-086D-46BE-8205-F098EBEABA25}" presName="childNode1" presStyleLbl="bgAcc1" presStyleIdx="0" presStyleCnt="3">
        <dgm:presLayoutVars>
          <dgm:bulletEnabled val="1"/>
        </dgm:presLayoutVars>
      </dgm:prSet>
      <dgm:spPr/>
    </dgm:pt>
    <dgm:pt modelId="{DFDE9D7E-8C5A-4C6E-B456-92AE323BC93F}" type="pres">
      <dgm:prSet presAssocID="{1C3F0B63-086D-46BE-8205-F098EBEABA25}" presName="childNode1tx" presStyleLbl="bgAcc1" presStyleIdx="0" presStyleCnt="3">
        <dgm:presLayoutVars>
          <dgm:bulletEnabled val="1"/>
        </dgm:presLayoutVars>
      </dgm:prSet>
      <dgm:spPr/>
    </dgm:pt>
    <dgm:pt modelId="{1157C322-9219-4C29-9E24-F4E82C788634}" type="pres">
      <dgm:prSet presAssocID="{1C3F0B63-086D-46BE-8205-F098EBEABA25}" presName="parentNode1" presStyleLbl="node1" presStyleIdx="0" presStyleCnt="3">
        <dgm:presLayoutVars>
          <dgm:chMax val="1"/>
          <dgm:bulletEnabled val="1"/>
        </dgm:presLayoutVars>
      </dgm:prSet>
      <dgm:spPr/>
    </dgm:pt>
    <dgm:pt modelId="{F967ABD3-A588-4534-80D4-45B93F1CFFF2}" type="pres">
      <dgm:prSet presAssocID="{1C3F0B63-086D-46BE-8205-F098EBEABA25}" presName="connSite1" presStyleCnt="0"/>
      <dgm:spPr/>
    </dgm:pt>
    <dgm:pt modelId="{B2C12865-27EA-4E77-9541-D5DC7ABE8402}" type="pres">
      <dgm:prSet presAssocID="{878B0A6B-97E5-49AD-ABC3-1755B115A23E}" presName="Name9" presStyleLbl="sibTrans2D1" presStyleIdx="0" presStyleCnt="2"/>
      <dgm:spPr/>
    </dgm:pt>
    <dgm:pt modelId="{55430F5A-3604-47C3-9B9B-3ED43A7760A7}" type="pres">
      <dgm:prSet presAssocID="{E4A294B9-90F0-4521-9F87-8C943FD7A4DD}" presName="composite2" presStyleCnt="0"/>
      <dgm:spPr/>
    </dgm:pt>
    <dgm:pt modelId="{00E35B34-92A3-4B3A-8D06-62B522BAACEF}" type="pres">
      <dgm:prSet presAssocID="{E4A294B9-90F0-4521-9F87-8C943FD7A4DD}" presName="dummyNode2" presStyleLbl="node1" presStyleIdx="0" presStyleCnt="3"/>
      <dgm:spPr/>
    </dgm:pt>
    <dgm:pt modelId="{92464B4F-80D2-4E6A-9E57-A2B513E7D4BF}" type="pres">
      <dgm:prSet presAssocID="{E4A294B9-90F0-4521-9F87-8C943FD7A4DD}" presName="childNode2" presStyleLbl="bgAcc1" presStyleIdx="1" presStyleCnt="3">
        <dgm:presLayoutVars>
          <dgm:bulletEnabled val="1"/>
        </dgm:presLayoutVars>
      </dgm:prSet>
      <dgm:spPr/>
    </dgm:pt>
    <dgm:pt modelId="{F5404B5F-6CD9-4FB7-9293-ECA7C64FE03A}" type="pres">
      <dgm:prSet presAssocID="{E4A294B9-90F0-4521-9F87-8C943FD7A4DD}" presName="childNode2tx" presStyleLbl="bgAcc1" presStyleIdx="1" presStyleCnt="3">
        <dgm:presLayoutVars>
          <dgm:bulletEnabled val="1"/>
        </dgm:presLayoutVars>
      </dgm:prSet>
      <dgm:spPr/>
    </dgm:pt>
    <dgm:pt modelId="{967DED47-A3F6-489B-8618-6D7989EC302A}" type="pres">
      <dgm:prSet presAssocID="{E4A294B9-90F0-4521-9F87-8C943FD7A4DD}" presName="parentNode2" presStyleLbl="node1" presStyleIdx="1" presStyleCnt="3">
        <dgm:presLayoutVars>
          <dgm:chMax val="0"/>
          <dgm:bulletEnabled val="1"/>
        </dgm:presLayoutVars>
      </dgm:prSet>
      <dgm:spPr/>
    </dgm:pt>
    <dgm:pt modelId="{4C9CFE35-702B-477D-B7F1-81FE597E1A1B}" type="pres">
      <dgm:prSet presAssocID="{E4A294B9-90F0-4521-9F87-8C943FD7A4DD}" presName="connSite2" presStyleCnt="0"/>
      <dgm:spPr/>
    </dgm:pt>
    <dgm:pt modelId="{F03D3027-1097-4613-B611-BDA039575075}" type="pres">
      <dgm:prSet presAssocID="{DC1E6DD7-C0A2-4892-879E-BE7C88FE668E}" presName="Name18" presStyleLbl="sibTrans2D1" presStyleIdx="1" presStyleCnt="2"/>
      <dgm:spPr/>
    </dgm:pt>
    <dgm:pt modelId="{A7A067F1-40D4-41AF-A57E-3BC7BD00F95F}" type="pres">
      <dgm:prSet presAssocID="{DBE8C0FD-55AF-44B1-8BD9-8DD6FEDDABE8}" presName="composite1" presStyleCnt="0"/>
      <dgm:spPr/>
    </dgm:pt>
    <dgm:pt modelId="{0BDD5294-76B7-49FA-936E-7C44DF64F9D4}" type="pres">
      <dgm:prSet presAssocID="{DBE8C0FD-55AF-44B1-8BD9-8DD6FEDDABE8}" presName="dummyNode1" presStyleLbl="node1" presStyleIdx="1" presStyleCnt="3"/>
      <dgm:spPr/>
    </dgm:pt>
    <dgm:pt modelId="{173A0D83-A79A-4AAC-900F-1A77E37F2730}" type="pres">
      <dgm:prSet presAssocID="{DBE8C0FD-55AF-44B1-8BD9-8DD6FEDDABE8}" presName="childNode1" presStyleLbl="bgAcc1" presStyleIdx="2" presStyleCnt="3">
        <dgm:presLayoutVars>
          <dgm:bulletEnabled val="1"/>
        </dgm:presLayoutVars>
      </dgm:prSet>
      <dgm:spPr/>
    </dgm:pt>
    <dgm:pt modelId="{D8841A99-1380-4D84-989F-9A28EC4A1639}" type="pres">
      <dgm:prSet presAssocID="{DBE8C0FD-55AF-44B1-8BD9-8DD6FEDDABE8}" presName="childNode1tx" presStyleLbl="bgAcc1" presStyleIdx="2" presStyleCnt="3">
        <dgm:presLayoutVars>
          <dgm:bulletEnabled val="1"/>
        </dgm:presLayoutVars>
      </dgm:prSet>
      <dgm:spPr/>
    </dgm:pt>
    <dgm:pt modelId="{A30A7E13-7536-4635-A440-D71AB8FC83A5}" type="pres">
      <dgm:prSet presAssocID="{DBE8C0FD-55AF-44B1-8BD9-8DD6FEDDABE8}" presName="parentNode1" presStyleLbl="node1" presStyleIdx="2" presStyleCnt="3">
        <dgm:presLayoutVars>
          <dgm:chMax val="1"/>
          <dgm:bulletEnabled val="1"/>
        </dgm:presLayoutVars>
      </dgm:prSet>
      <dgm:spPr/>
    </dgm:pt>
    <dgm:pt modelId="{45F61901-E241-4E7A-B00F-B5592571FA97}" type="pres">
      <dgm:prSet presAssocID="{DBE8C0FD-55AF-44B1-8BD9-8DD6FEDDABE8}" presName="connSite1" presStyleCnt="0"/>
      <dgm:spPr/>
    </dgm:pt>
  </dgm:ptLst>
  <dgm:cxnLst>
    <dgm:cxn modelId="{DFD2CD04-6881-4A47-9C33-3E84EB45CD42}" type="presOf" srcId="{241E714E-77D0-401F-9C66-6CA74563139C}" destId="{D8841A99-1380-4D84-989F-9A28EC4A1639}" srcOrd="1" destOrd="0" presId="urn:microsoft.com/office/officeart/2005/8/layout/hProcess4"/>
    <dgm:cxn modelId="{5C7E6D09-D6CE-4162-9753-1C9AE5C26BCB}" type="presOf" srcId="{41FF63D1-2340-4204-A340-78BFF3DB3E7A}" destId="{92464B4F-80D2-4E6A-9E57-A2B513E7D4BF}" srcOrd="0" destOrd="2" presId="urn:microsoft.com/office/officeart/2005/8/layout/hProcess4"/>
    <dgm:cxn modelId="{6835CA19-7B8A-48A5-BF67-14F21C2C7D4D}" type="presOf" srcId="{D12A52E6-866A-4F0E-92BC-6C13961C48D8}" destId="{DFDE9D7E-8C5A-4C6E-B456-92AE323BC93F}" srcOrd="1" destOrd="0" presId="urn:microsoft.com/office/officeart/2005/8/layout/hProcess4"/>
    <dgm:cxn modelId="{AC337729-3C94-47B4-8EB2-E78B6B686B55}" type="presOf" srcId="{7F68B167-3376-47A4-AF07-B8B67A5DF93F}" destId="{51C56D80-9D9B-4FA0-A0F6-45623728A0DD}" srcOrd="0" destOrd="1" presId="urn:microsoft.com/office/officeart/2005/8/layout/hProcess4"/>
    <dgm:cxn modelId="{6AFCE52B-A182-4BD6-A30B-8ECC5743A76E}" srcId="{F77F2174-0719-498E-B819-957C5B6D3B5E}" destId="{E4A294B9-90F0-4521-9F87-8C943FD7A4DD}" srcOrd="1" destOrd="0" parTransId="{E78EEB6B-E42C-4FDD-AFF0-64A4614B105E}" sibTransId="{DC1E6DD7-C0A2-4892-879E-BE7C88FE668E}"/>
    <dgm:cxn modelId="{C1B4C834-E879-41E3-8854-AE6C5EC46675}" type="presOf" srcId="{DBE8C0FD-55AF-44B1-8BD9-8DD6FEDDABE8}" destId="{A30A7E13-7536-4635-A440-D71AB8FC83A5}" srcOrd="0" destOrd="0" presId="urn:microsoft.com/office/officeart/2005/8/layout/hProcess4"/>
    <dgm:cxn modelId="{8175E436-7254-42FC-A762-DF0F46AED97C}" type="presOf" srcId="{F77F2174-0719-498E-B819-957C5B6D3B5E}" destId="{D2EAEC0C-0EC0-45EA-9229-087E0E4A61C4}" srcOrd="0" destOrd="0" presId="urn:microsoft.com/office/officeart/2005/8/layout/hProcess4"/>
    <dgm:cxn modelId="{8A6EEF38-2237-4FCE-8275-8A5730C6DEAF}" type="presOf" srcId="{36D90F56-8BFB-47E8-BB6D-EA871D24BAF9}" destId="{92464B4F-80D2-4E6A-9E57-A2B513E7D4BF}" srcOrd="0" destOrd="1" presId="urn:microsoft.com/office/officeart/2005/8/layout/hProcess4"/>
    <dgm:cxn modelId="{9E97683D-83D5-4949-A0AA-A5009DB4593D}" type="presOf" srcId="{78CE7F25-319F-49FD-A6B3-94A41DF3EB76}" destId="{D8841A99-1380-4D84-989F-9A28EC4A1639}" srcOrd="1" destOrd="1" presId="urn:microsoft.com/office/officeart/2005/8/layout/hProcess4"/>
    <dgm:cxn modelId="{A699EA5C-7647-41BF-BB31-7C0EC898C4FF}" srcId="{F77F2174-0719-498E-B819-957C5B6D3B5E}" destId="{DBE8C0FD-55AF-44B1-8BD9-8DD6FEDDABE8}" srcOrd="2" destOrd="0" parTransId="{1AD6CBCA-7199-4ABD-A450-3945DDB378B1}" sibTransId="{12284D29-005E-4020-BB7D-76A1BA03F4BF}"/>
    <dgm:cxn modelId="{DC83B963-43DF-4384-9D61-7C2F630FCB7B}" type="presOf" srcId="{36D90F56-8BFB-47E8-BB6D-EA871D24BAF9}" destId="{F5404B5F-6CD9-4FB7-9293-ECA7C64FE03A}" srcOrd="1" destOrd="1" presId="urn:microsoft.com/office/officeart/2005/8/layout/hProcess4"/>
    <dgm:cxn modelId="{9C42A366-4409-441E-8C8D-B8E4361E3F33}" type="presOf" srcId="{E4A294B9-90F0-4521-9F87-8C943FD7A4DD}" destId="{967DED47-A3F6-489B-8618-6D7989EC302A}" srcOrd="0" destOrd="0" presId="urn:microsoft.com/office/officeart/2005/8/layout/hProcess4"/>
    <dgm:cxn modelId="{7813F746-57B2-4986-9E64-978838A4D11C}" type="presOf" srcId="{1D949B23-940D-4DEB-8058-FAD9F818F241}" destId="{F5404B5F-6CD9-4FB7-9293-ECA7C64FE03A}" srcOrd="1" destOrd="0" presId="urn:microsoft.com/office/officeart/2005/8/layout/hProcess4"/>
    <dgm:cxn modelId="{1E953847-ADC5-4D5B-AC6E-2E2CE7924281}" srcId="{1C3F0B63-086D-46BE-8205-F098EBEABA25}" destId="{D12A52E6-866A-4F0E-92BC-6C13961C48D8}" srcOrd="0" destOrd="0" parTransId="{38F1698E-9C80-4FE1-80F9-B734A62649D7}" sibTransId="{9EFC96EB-7803-4B65-B41E-E00CCE489098}"/>
    <dgm:cxn modelId="{FE478052-9A99-42B3-AE20-D8DC02685AA6}" srcId="{F77F2174-0719-498E-B819-957C5B6D3B5E}" destId="{1C3F0B63-086D-46BE-8205-F098EBEABA25}" srcOrd="0" destOrd="0" parTransId="{9DCBAEA3-0AE6-4AF6-8773-4A3A83680FB8}" sibTransId="{878B0A6B-97E5-49AD-ABC3-1755B115A23E}"/>
    <dgm:cxn modelId="{51D9B77C-E1D5-4AB6-BDD7-6950B359A145}" type="presOf" srcId="{878B0A6B-97E5-49AD-ABC3-1755B115A23E}" destId="{B2C12865-27EA-4E77-9541-D5DC7ABE8402}" srcOrd="0" destOrd="0" presId="urn:microsoft.com/office/officeart/2005/8/layout/hProcess4"/>
    <dgm:cxn modelId="{B2F65F86-537F-482C-AF49-9F874237E446}" srcId="{DBE8C0FD-55AF-44B1-8BD9-8DD6FEDDABE8}" destId="{78CE7F25-319F-49FD-A6B3-94A41DF3EB76}" srcOrd="1" destOrd="0" parTransId="{47E3D6CE-E038-4F49-9A50-6A774A808885}" sibTransId="{EE740F0A-E2AB-47FF-8433-CABAD1AE1E05}"/>
    <dgm:cxn modelId="{8D4D878A-0584-4CD7-82E4-ECBDBA431C6F}" type="presOf" srcId="{78CE7F25-319F-49FD-A6B3-94A41DF3EB76}" destId="{173A0D83-A79A-4AAC-900F-1A77E37F2730}" srcOrd="0" destOrd="1" presId="urn:microsoft.com/office/officeart/2005/8/layout/hProcess4"/>
    <dgm:cxn modelId="{76F5EB8B-6099-4604-97D6-264351287B7B}" type="presOf" srcId="{1C3F0B63-086D-46BE-8205-F098EBEABA25}" destId="{1157C322-9219-4C29-9E24-F4E82C788634}" srcOrd="0" destOrd="0" presId="urn:microsoft.com/office/officeart/2005/8/layout/hProcess4"/>
    <dgm:cxn modelId="{97CF49A3-5CE7-4D38-BB28-CF6F85A92011}" type="presOf" srcId="{7F68B167-3376-47A4-AF07-B8B67A5DF93F}" destId="{DFDE9D7E-8C5A-4C6E-B456-92AE323BC93F}" srcOrd="1" destOrd="1" presId="urn:microsoft.com/office/officeart/2005/8/layout/hProcess4"/>
    <dgm:cxn modelId="{7E27CEAF-2D44-4315-817E-3CF0B81210C3}" srcId="{E4A294B9-90F0-4521-9F87-8C943FD7A4DD}" destId="{41FF63D1-2340-4204-A340-78BFF3DB3E7A}" srcOrd="2" destOrd="0" parTransId="{7F11A217-33C2-4832-AA18-CD258C92DBF9}" sibTransId="{867B0E32-2DDD-4698-AF36-52FF876F993F}"/>
    <dgm:cxn modelId="{734EDDB0-F371-404E-864F-25B71E370A51}" type="presOf" srcId="{1D949B23-940D-4DEB-8058-FAD9F818F241}" destId="{92464B4F-80D2-4E6A-9E57-A2B513E7D4BF}" srcOrd="0" destOrd="0" presId="urn:microsoft.com/office/officeart/2005/8/layout/hProcess4"/>
    <dgm:cxn modelId="{CF0A56B3-B872-426A-BF24-F9835274FD08}" srcId="{DBE8C0FD-55AF-44B1-8BD9-8DD6FEDDABE8}" destId="{241E714E-77D0-401F-9C66-6CA74563139C}" srcOrd="0" destOrd="0" parTransId="{23C66D52-1D1A-4212-BC16-85B170216215}" sibTransId="{3CA8BC86-2B1A-4FF5-A49E-8C1D88AD2535}"/>
    <dgm:cxn modelId="{FC1A34B9-94CB-4B8C-9C14-3C8EAA0768A0}" srcId="{E4A294B9-90F0-4521-9F87-8C943FD7A4DD}" destId="{1D949B23-940D-4DEB-8058-FAD9F818F241}" srcOrd="0" destOrd="0" parTransId="{CE749EE8-2B96-4FB9-BA2B-8416F1DD3037}" sibTransId="{A139D897-3DB1-437E-9688-7866FF8CD6D0}"/>
    <dgm:cxn modelId="{1109CBC0-E214-494A-B0F2-565AB4EA0362}" srcId="{E4A294B9-90F0-4521-9F87-8C943FD7A4DD}" destId="{36D90F56-8BFB-47E8-BB6D-EA871D24BAF9}" srcOrd="1" destOrd="0" parTransId="{3B3CA44E-F0C3-49BF-848E-656A94C2AE34}" sibTransId="{3B7B11E4-06A9-4AFD-B06F-A5DBB1DC30DB}"/>
    <dgm:cxn modelId="{634E4BC4-EE3C-45F6-8F37-45ADC37E1337}" type="presOf" srcId="{DC1E6DD7-C0A2-4892-879E-BE7C88FE668E}" destId="{F03D3027-1097-4613-B611-BDA039575075}" srcOrd="0" destOrd="0" presId="urn:microsoft.com/office/officeart/2005/8/layout/hProcess4"/>
    <dgm:cxn modelId="{4BF9D0C4-BF71-4805-84EB-3474D7A84B53}" type="presOf" srcId="{D12A52E6-866A-4F0E-92BC-6C13961C48D8}" destId="{51C56D80-9D9B-4FA0-A0F6-45623728A0DD}" srcOrd="0" destOrd="0" presId="urn:microsoft.com/office/officeart/2005/8/layout/hProcess4"/>
    <dgm:cxn modelId="{6527ACD1-63BA-418F-B1A0-19A267B129F6}" srcId="{1C3F0B63-086D-46BE-8205-F098EBEABA25}" destId="{7F68B167-3376-47A4-AF07-B8B67A5DF93F}" srcOrd="1" destOrd="0" parTransId="{3AD9249B-48CC-42FD-B593-9EFED0CEECB7}" sibTransId="{B4698B50-650B-4254-9113-FD991F115C1D}"/>
    <dgm:cxn modelId="{2C806CDC-4210-4F52-A575-D670B46DC7D8}" type="presOf" srcId="{41FF63D1-2340-4204-A340-78BFF3DB3E7A}" destId="{F5404B5F-6CD9-4FB7-9293-ECA7C64FE03A}" srcOrd="1" destOrd="2" presId="urn:microsoft.com/office/officeart/2005/8/layout/hProcess4"/>
    <dgm:cxn modelId="{EAFD7CDE-3DE7-4A55-85CA-90C1311B77E5}" type="presOf" srcId="{241E714E-77D0-401F-9C66-6CA74563139C}" destId="{173A0D83-A79A-4AAC-900F-1A77E37F2730}" srcOrd="0" destOrd="0" presId="urn:microsoft.com/office/officeart/2005/8/layout/hProcess4"/>
    <dgm:cxn modelId="{E4451F4F-7A15-4179-B345-95BC504C12BE}" type="presParOf" srcId="{D2EAEC0C-0EC0-45EA-9229-087E0E4A61C4}" destId="{A675D8C3-2FF9-4B63-B1C5-7575CC3269BE}" srcOrd="0" destOrd="0" presId="urn:microsoft.com/office/officeart/2005/8/layout/hProcess4"/>
    <dgm:cxn modelId="{3AD720B7-28F2-4D87-96FB-AB4D8D6189EC}" type="presParOf" srcId="{D2EAEC0C-0EC0-45EA-9229-087E0E4A61C4}" destId="{4D91AFC2-8570-488D-A5B6-F5558FD7F8B5}" srcOrd="1" destOrd="0" presId="urn:microsoft.com/office/officeart/2005/8/layout/hProcess4"/>
    <dgm:cxn modelId="{F98621FE-A1DF-4E5A-B396-3A3789878473}" type="presParOf" srcId="{D2EAEC0C-0EC0-45EA-9229-087E0E4A61C4}" destId="{D87A3595-682F-4B39-B55A-AC6121FB47E3}" srcOrd="2" destOrd="0" presId="urn:microsoft.com/office/officeart/2005/8/layout/hProcess4"/>
    <dgm:cxn modelId="{EA5DEF84-450A-47D8-B7B3-669434EEE2D2}" type="presParOf" srcId="{D87A3595-682F-4B39-B55A-AC6121FB47E3}" destId="{2336C568-C0DF-4B92-A2CA-90155A45704F}" srcOrd="0" destOrd="0" presId="urn:microsoft.com/office/officeart/2005/8/layout/hProcess4"/>
    <dgm:cxn modelId="{04638348-FDD3-44B5-AB57-9970B5BED20A}" type="presParOf" srcId="{2336C568-C0DF-4B92-A2CA-90155A45704F}" destId="{903CF915-F559-423A-AFD2-240FFE586D21}" srcOrd="0" destOrd="0" presId="urn:microsoft.com/office/officeart/2005/8/layout/hProcess4"/>
    <dgm:cxn modelId="{60D586AA-06BD-470B-8B83-696FEB2A36BF}" type="presParOf" srcId="{2336C568-C0DF-4B92-A2CA-90155A45704F}" destId="{51C56D80-9D9B-4FA0-A0F6-45623728A0DD}" srcOrd="1" destOrd="0" presId="urn:microsoft.com/office/officeart/2005/8/layout/hProcess4"/>
    <dgm:cxn modelId="{0AEB7AFF-3539-4D63-9097-28551FBD5D21}" type="presParOf" srcId="{2336C568-C0DF-4B92-A2CA-90155A45704F}" destId="{DFDE9D7E-8C5A-4C6E-B456-92AE323BC93F}" srcOrd="2" destOrd="0" presId="urn:microsoft.com/office/officeart/2005/8/layout/hProcess4"/>
    <dgm:cxn modelId="{64F10ADF-2713-4128-9E56-68EA3EBE6B9B}" type="presParOf" srcId="{2336C568-C0DF-4B92-A2CA-90155A45704F}" destId="{1157C322-9219-4C29-9E24-F4E82C788634}" srcOrd="3" destOrd="0" presId="urn:microsoft.com/office/officeart/2005/8/layout/hProcess4"/>
    <dgm:cxn modelId="{D0383705-48DE-428C-AEE9-F6687C6E3960}" type="presParOf" srcId="{2336C568-C0DF-4B92-A2CA-90155A45704F}" destId="{F967ABD3-A588-4534-80D4-45B93F1CFFF2}" srcOrd="4" destOrd="0" presId="urn:microsoft.com/office/officeart/2005/8/layout/hProcess4"/>
    <dgm:cxn modelId="{5C396C02-28E1-49CA-A846-A7DD66D8381C}" type="presParOf" srcId="{D87A3595-682F-4B39-B55A-AC6121FB47E3}" destId="{B2C12865-27EA-4E77-9541-D5DC7ABE8402}" srcOrd="1" destOrd="0" presId="urn:microsoft.com/office/officeart/2005/8/layout/hProcess4"/>
    <dgm:cxn modelId="{17B31ACD-DC84-46CC-867E-77FDCB618EB3}" type="presParOf" srcId="{D87A3595-682F-4B39-B55A-AC6121FB47E3}" destId="{55430F5A-3604-47C3-9B9B-3ED43A7760A7}" srcOrd="2" destOrd="0" presId="urn:microsoft.com/office/officeart/2005/8/layout/hProcess4"/>
    <dgm:cxn modelId="{F6B1C9DC-8E36-404A-9692-BC2F838676A8}" type="presParOf" srcId="{55430F5A-3604-47C3-9B9B-3ED43A7760A7}" destId="{00E35B34-92A3-4B3A-8D06-62B522BAACEF}" srcOrd="0" destOrd="0" presId="urn:microsoft.com/office/officeart/2005/8/layout/hProcess4"/>
    <dgm:cxn modelId="{1734FBB2-797A-407E-8204-2CB9E1DC261C}" type="presParOf" srcId="{55430F5A-3604-47C3-9B9B-3ED43A7760A7}" destId="{92464B4F-80D2-4E6A-9E57-A2B513E7D4BF}" srcOrd="1" destOrd="0" presId="urn:microsoft.com/office/officeart/2005/8/layout/hProcess4"/>
    <dgm:cxn modelId="{FB62B841-D726-4298-AB96-562E6E8C7B69}" type="presParOf" srcId="{55430F5A-3604-47C3-9B9B-3ED43A7760A7}" destId="{F5404B5F-6CD9-4FB7-9293-ECA7C64FE03A}" srcOrd="2" destOrd="0" presId="urn:microsoft.com/office/officeart/2005/8/layout/hProcess4"/>
    <dgm:cxn modelId="{262CB7CF-9A11-463F-9CA3-6FD926E4E74F}" type="presParOf" srcId="{55430F5A-3604-47C3-9B9B-3ED43A7760A7}" destId="{967DED47-A3F6-489B-8618-6D7989EC302A}" srcOrd="3" destOrd="0" presId="urn:microsoft.com/office/officeart/2005/8/layout/hProcess4"/>
    <dgm:cxn modelId="{557CD93A-5D82-444D-A530-BD430FEB02B9}" type="presParOf" srcId="{55430F5A-3604-47C3-9B9B-3ED43A7760A7}" destId="{4C9CFE35-702B-477D-B7F1-81FE597E1A1B}" srcOrd="4" destOrd="0" presId="urn:microsoft.com/office/officeart/2005/8/layout/hProcess4"/>
    <dgm:cxn modelId="{EEF94BBE-0DAF-4CFB-8DCC-5EC65710A3F7}" type="presParOf" srcId="{D87A3595-682F-4B39-B55A-AC6121FB47E3}" destId="{F03D3027-1097-4613-B611-BDA039575075}" srcOrd="3" destOrd="0" presId="urn:microsoft.com/office/officeart/2005/8/layout/hProcess4"/>
    <dgm:cxn modelId="{6757447A-2359-4A8A-90B9-11FB1250C4C5}" type="presParOf" srcId="{D87A3595-682F-4B39-B55A-AC6121FB47E3}" destId="{A7A067F1-40D4-41AF-A57E-3BC7BD00F95F}" srcOrd="4" destOrd="0" presId="urn:microsoft.com/office/officeart/2005/8/layout/hProcess4"/>
    <dgm:cxn modelId="{CD207A31-0435-44FB-A55A-81F00FB553AE}" type="presParOf" srcId="{A7A067F1-40D4-41AF-A57E-3BC7BD00F95F}" destId="{0BDD5294-76B7-49FA-936E-7C44DF64F9D4}" srcOrd="0" destOrd="0" presId="urn:microsoft.com/office/officeart/2005/8/layout/hProcess4"/>
    <dgm:cxn modelId="{F912D90F-9F68-48DA-84B0-B47F02AA1635}" type="presParOf" srcId="{A7A067F1-40D4-41AF-A57E-3BC7BD00F95F}" destId="{173A0D83-A79A-4AAC-900F-1A77E37F2730}" srcOrd="1" destOrd="0" presId="urn:microsoft.com/office/officeart/2005/8/layout/hProcess4"/>
    <dgm:cxn modelId="{1ED2E7CD-A9A4-4999-9466-18A462193C41}" type="presParOf" srcId="{A7A067F1-40D4-41AF-A57E-3BC7BD00F95F}" destId="{D8841A99-1380-4D84-989F-9A28EC4A1639}" srcOrd="2" destOrd="0" presId="urn:microsoft.com/office/officeart/2005/8/layout/hProcess4"/>
    <dgm:cxn modelId="{29FD4C37-CB43-4FA0-8F43-0296EF4E5EE2}" type="presParOf" srcId="{A7A067F1-40D4-41AF-A57E-3BC7BD00F95F}" destId="{A30A7E13-7536-4635-A440-D71AB8FC83A5}" srcOrd="3" destOrd="0" presId="urn:microsoft.com/office/officeart/2005/8/layout/hProcess4"/>
    <dgm:cxn modelId="{C4C1975F-00DC-4954-803F-CCA2E1A64DC0}" type="presParOf" srcId="{A7A067F1-40D4-41AF-A57E-3BC7BD00F95F}" destId="{45F61901-E241-4E7A-B00F-B5592571FA97}"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56D80-9D9B-4FA0-A0F6-45623728A0DD}">
      <dsp:nvSpPr>
        <dsp:cNvPr id="0" name=""/>
        <dsp:cNvSpPr/>
      </dsp:nvSpPr>
      <dsp:spPr>
        <a:xfrm>
          <a:off x="3474" y="1291187"/>
          <a:ext cx="1860706" cy="15346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Natural Language Processing</a:t>
          </a:r>
          <a:endParaRPr lang="en-IN" sz="1200" kern="1200" dirty="0"/>
        </a:p>
        <a:p>
          <a:pPr marL="114300" lvl="1" indent="-114300" algn="l" defTabSz="533400">
            <a:lnSpc>
              <a:spcPct val="90000"/>
            </a:lnSpc>
            <a:spcBef>
              <a:spcPct val="0"/>
            </a:spcBef>
            <a:spcAft>
              <a:spcPct val="15000"/>
            </a:spcAft>
            <a:buChar char="•"/>
          </a:pPr>
          <a:r>
            <a:rPr lang="en-US" sz="1200" kern="1200" dirty="0"/>
            <a:t>Speech </a:t>
          </a:r>
          <a:r>
            <a:rPr lang="en-US" sz="1200" kern="1200" dirty="0" err="1"/>
            <a:t>Recognise</a:t>
          </a:r>
          <a:endParaRPr lang="en-IN" sz="1200" kern="1200" dirty="0"/>
        </a:p>
      </dsp:txBody>
      <dsp:txXfrm>
        <a:off x="38792" y="1326505"/>
        <a:ext cx="1790070" cy="1135194"/>
      </dsp:txXfrm>
    </dsp:sp>
    <dsp:sp modelId="{B2C12865-27EA-4E77-9541-D5DC7ABE8402}">
      <dsp:nvSpPr>
        <dsp:cNvPr id="0" name=""/>
        <dsp:cNvSpPr/>
      </dsp:nvSpPr>
      <dsp:spPr>
        <a:xfrm>
          <a:off x="1065054" y="1713847"/>
          <a:ext cx="1967595" cy="1967595"/>
        </a:xfrm>
        <a:prstGeom prst="leftCircularArrow">
          <a:avLst>
            <a:gd name="adj1" fmla="val 2728"/>
            <a:gd name="adj2" fmla="val 332416"/>
            <a:gd name="adj3" fmla="val 2107927"/>
            <a:gd name="adj4" fmla="val 9024489"/>
            <a:gd name="adj5" fmla="val 318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57C322-9219-4C29-9E24-F4E82C788634}">
      <dsp:nvSpPr>
        <dsp:cNvPr id="0" name=""/>
        <dsp:cNvSpPr/>
      </dsp:nvSpPr>
      <dsp:spPr>
        <a:xfrm>
          <a:off x="416965" y="2497018"/>
          <a:ext cx="1653961" cy="657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NLP</a:t>
          </a:r>
          <a:endParaRPr lang="en-IN" sz="3700" kern="1200" dirty="0"/>
        </a:p>
      </dsp:txBody>
      <dsp:txXfrm>
        <a:off x="436229" y="2516282"/>
        <a:ext cx="1615433" cy="619197"/>
      </dsp:txXfrm>
    </dsp:sp>
    <dsp:sp modelId="{92464B4F-80D2-4E6A-9E57-A2B513E7D4BF}">
      <dsp:nvSpPr>
        <dsp:cNvPr id="0" name=""/>
        <dsp:cNvSpPr/>
      </dsp:nvSpPr>
      <dsp:spPr>
        <a:xfrm>
          <a:off x="2326557" y="1291187"/>
          <a:ext cx="1860706" cy="15346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Natural Language Understanding</a:t>
          </a:r>
          <a:endParaRPr lang="en-IN" sz="1200" kern="1200" dirty="0"/>
        </a:p>
        <a:p>
          <a:pPr marL="114300" lvl="1" indent="-114300" algn="l" defTabSz="533400">
            <a:lnSpc>
              <a:spcPct val="90000"/>
            </a:lnSpc>
            <a:spcBef>
              <a:spcPct val="0"/>
            </a:spcBef>
            <a:spcAft>
              <a:spcPct val="15000"/>
            </a:spcAft>
            <a:buChar char="•"/>
          </a:pPr>
          <a:r>
            <a:rPr lang="en-US" sz="1200" kern="1200" dirty="0"/>
            <a:t>Siri, Alexa, Hello Google </a:t>
          </a:r>
          <a:endParaRPr lang="en-IN" sz="1200" kern="1200" dirty="0"/>
        </a:p>
        <a:p>
          <a:pPr marL="114300" lvl="1" indent="-114300" algn="l" defTabSz="533400">
            <a:lnSpc>
              <a:spcPct val="90000"/>
            </a:lnSpc>
            <a:spcBef>
              <a:spcPct val="0"/>
            </a:spcBef>
            <a:spcAft>
              <a:spcPct val="15000"/>
            </a:spcAft>
            <a:buChar char="•"/>
          </a:pPr>
          <a:r>
            <a:rPr lang="en-US" sz="1200" kern="1200" dirty="0"/>
            <a:t>Challenges (Lexical, semantic, syntactic, pragmatic ambiguity)</a:t>
          </a:r>
          <a:endParaRPr lang="en-IN" sz="1200" kern="1200" dirty="0"/>
        </a:p>
      </dsp:txBody>
      <dsp:txXfrm>
        <a:off x="2361875" y="1655368"/>
        <a:ext cx="1790070" cy="1135194"/>
      </dsp:txXfrm>
    </dsp:sp>
    <dsp:sp modelId="{F03D3027-1097-4613-B611-BDA039575075}">
      <dsp:nvSpPr>
        <dsp:cNvPr id="0" name=""/>
        <dsp:cNvSpPr/>
      </dsp:nvSpPr>
      <dsp:spPr>
        <a:xfrm>
          <a:off x="3372630" y="375451"/>
          <a:ext cx="2205352" cy="2205352"/>
        </a:xfrm>
        <a:prstGeom prst="circularArrow">
          <a:avLst>
            <a:gd name="adj1" fmla="val 2434"/>
            <a:gd name="adj2" fmla="val 294558"/>
            <a:gd name="adj3" fmla="val 19529931"/>
            <a:gd name="adj4" fmla="val 12575511"/>
            <a:gd name="adj5" fmla="val 28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67DED47-A3F6-489B-8618-6D7989EC302A}">
      <dsp:nvSpPr>
        <dsp:cNvPr id="0" name=""/>
        <dsp:cNvSpPr/>
      </dsp:nvSpPr>
      <dsp:spPr>
        <a:xfrm>
          <a:off x="2740047" y="962324"/>
          <a:ext cx="1653961" cy="657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NLU</a:t>
          </a:r>
          <a:endParaRPr lang="en-IN" sz="3700" kern="1200" dirty="0"/>
        </a:p>
      </dsp:txBody>
      <dsp:txXfrm>
        <a:off x="2759311" y="981588"/>
        <a:ext cx="1615433" cy="619197"/>
      </dsp:txXfrm>
    </dsp:sp>
    <dsp:sp modelId="{173A0D83-A79A-4AAC-900F-1A77E37F2730}">
      <dsp:nvSpPr>
        <dsp:cNvPr id="0" name=""/>
        <dsp:cNvSpPr/>
      </dsp:nvSpPr>
      <dsp:spPr>
        <a:xfrm>
          <a:off x="4649640" y="1291187"/>
          <a:ext cx="1860706" cy="153469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Natural Language Generation</a:t>
          </a:r>
          <a:endParaRPr lang="en-IN" sz="1200" kern="1200" dirty="0"/>
        </a:p>
        <a:p>
          <a:pPr marL="114300" lvl="1" indent="-114300" algn="l" defTabSz="533400">
            <a:lnSpc>
              <a:spcPct val="90000"/>
            </a:lnSpc>
            <a:spcBef>
              <a:spcPct val="0"/>
            </a:spcBef>
            <a:spcAft>
              <a:spcPct val="15000"/>
            </a:spcAft>
            <a:buChar char="•"/>
          </a:pPr>
          <a:r>
            <a:rPr lang="en-US" sz="1200" kern="1200" dirty="0"/>
            <a:t>Text/Sentence Planning</a:t>
          </a:r>
          <a:endParaRPr lang="en-IN" sz="1200" kern="1200" dirty="0"/>
        </a:p>
      </dsp:txBody>
      <dsp:txXfrm>
        <a:off x="4684958" y="1326505"/>
        <a:ext cx="1790070" cy="1135194"/>
      </dsp:txXfrm>
    </dsp:sp>
    <dsp:sp modelId="{A30A7E13-7536-4635-A440-D71AB8FC83A5}">
      <dsp:nvSpPr>
        <dsp:cNvPr id="0" name=""/>
        <dsp:cNvSpPr/>
      </dsp:nvSpPr>
      <dsp:spPr>
        <a:xfrm>
          <a:off x="5063130" y="2497018"/>
          <a:ext cx="1653961" cy="6577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485" tIns="46990" rIns="70485" bIns="46990" numCol="1" spcCol="1270" anchor="ctr" anchorCtr="0">
          <a:noAutofit/>
        </a:bodyPr>
        <a:lstStyle/>
        <a:p>
          <a:pPr marL="0" lvl="0" indent="0" algn="ctr" defTabSz="1644650">
            <a:lnSpc>
              <a:spcPct val="90000"/>
            </a:lnSpc>
            <a:spcBef>
              <a:spcPct val="0"/>
            </a:spcBef>
            <a:spcAft>
              <a:spcPct val="35000"/>
            </a:spcAft>
            <a:buNone/>
          </a:pPr>
          <a:r>
            <a:rPr lang="en-US" sz="3700" kern="1200" dirty="0"/>
            <a:t>NLG</a:t>
          </a:r>
          <a:endParaRPr lang="en-IN" sz="3700" kern="1200" dirty="0"/>
        </a:p>
      </dsp:txBody>
      <dsp:txXfrm>
        <a:off x="5082394" y="2516282"/>
        <a:ext cx="1615433" cy="61919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9/2/2022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67</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6194" y="3569108"/>
            <a:ext cx="8155858" cy="744792"/>
          </a:xfrm>
          <a:noFill/>
          <a:effectLst>
            <a:outerShdw blurRad="50800" dist="254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82603" y="4299154"/>
            <a:ext cx="8218945" cy="656302"/>
          </a:xfrm>
        </p:spPr>
        <p:txBody>
          <a:bodyPr>
            <a:normAutofit/>
          </a:bodyPr>
          <a:lstStyle>
            <a:lvl1pPr marL="0" indent="0" algn="ct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9/2/2022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067" y="939635"/>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6" y="1718187"/>
            <a:ext cx="8229600" cy="303079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1794" y="436033"/>
            <a:ext cx="6289254" cy="725349"/>
          </a:xfrm>
        </p:spPr>
        <p:txBody>
          <a:bodyPr>
            <a:normAutofit/>
          </a:bodyPr>
          <a:lstStyle>
            <a:lvl1pPr algn="l">
              <a:defRPr sz="36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48232" y="1209366"/>
            <a:ext cx="6260693"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9/2/2022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9/2/2022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3" y="994316"/>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3249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304891"/>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3249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304891"/>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9/2/2022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9/2/2022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9/2/2022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9/2/2022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drronakpanchal.wordpress.com/"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www.simplilearn.com/applications-of-data-science-deep-learning-ai-artificial-intelligence-article"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web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palletsprojects.com/p/flask/"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www.djangoproject.com/"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drronakpanchal.wordpress.com/" TargetMode="External"/><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929" y="3579327"/>
            <a:ext cx="7883013" cy="774291"/>
          </a:xfrm>
        </p:spPr>
        <p:txBody>
          <a:bodyPr>
            <a:normAutofit/>
          </a:bodyPr>
          <a:lstStyle/>
          <a:p>
            <a:r>
              <a:rPr lang="en-US" dirty="0"/>
              <a:t>Introduction To Data Science and NLP</a:t>
            </a:r>
          </a:p>
        </p:txBody>
      </p:sp>
      <p:sp>
        <p:nvSpPr>
          <p:cNvPr id="3" name="Subtitle 2"/>
          <p:cNvSpPr>
            <a:spLocks noGrp="1"/>
          </p:cNvSpPr>
          <p:nvPr>
            <p:ph type="subTitle" idx="1"/>
          </p:nvPr>
        </p:nvSpPr>
        <p:spPr>
          <a:xfrm>
            <a:off x="648929" y="4281128"/>
            <a:ext cx="7883013" cy="829620"/>
          </a:xfrm>
        </p:spPr>
        <p:txBody>
          <a:bodyPr>
            <a:normAutofit fontScale="55000" lnSpcReduction="20000"/>
          </a:bodyPr>
          <a:lstStyle/>
          <a:p>
            <a:r>
              <a:rPr lang="en-US" sz="3300" dirty="0">
                <a:solidFill>
                  <a:schemeClr val="bg1">
                    <a:lumMod val="95000"/>
                  </a:schemeClr>
                </a:solidFill>
              </a:rPr>
              <a:t>Prepared By: </a:t>
            </a:r>
            <a:r>
              <a:rPr lang="en-US" sz="3300" b="1" dirty="0">
                <a:solidFill>
                  <a:schemeClr val="bg1">
                    <a:lumMod val="95000"/>
                  </a:schemeClr>
                </a:solidFill>
              </a:rPr>
              <a:t>Dr. Ronak Panchal </a:t>
            </a:r>
            <a:r>
              <a:rPr lang="en-US" sz="3300" dirty="0">
                <a:solidFill>
                  <a:schemeClr val="bg1">
                    <a:lumMod val="95000"/>
                  </a:schemeClr>
                </a:solidFill>
              </a:rPr>
              <a:t>, </a:t>
            </a:r>
            <a:r>
              <a:rPr lang="en-US" sz="3300" dirty="0" err="1">
                <a:solidFill>
                  <a:schemeClr val="bg1">
                    <a:lumMod val="95000"/>
                  </a:schemeClr>
                </a:solidFill>
              </a:rPr>
              <a:t>Ph.D</a:t>
            </a:r>
            <a:r>
              <a:rPr lang="en-US" sz="3300" dirty="0">
                <a:solidFill>
                  <a:schemeClr val="bg1">
                    <a:lumMod val="95000"/>
                  </a:schemeClr>
                </a:solidFill>
              </a:rPr>
              <a:t> in Computer Science</a:t>
            </a:r>
          </a:p>
          <a:p>
            <a:r>
              <a:rPr lang="en-US" dirty="0">
                <a:solidFill>
                  <a:schemeClr val="bg1">
                    <a:lumMod val="95000"/>
                  </a:schemeClr>
                </a:solidFill>
              </a:rPr>
              <a:t>IT Project Manager, Cognizant, Pune</a:t>
            </a:r>
          </a:p>
          <a:p>
            <a:r>
              <a:rPr lang="en-US" dirty="0">
                <a:solidFill>
                  <a:schemeClr val="bg1">
                    <a:lumMod val="95000"/>
                  </a:schemeClr>
                </a:solidFill>
              </a:rPr>
              <a:t>Website blog: </a:t>
            </a:r>
            <a:r>
              <a:rPr lang="en-US" dirty="0">
                <a:hlinkClick r:id="rId2"/>
              </a:rPr>
              <a:t>http://drronakpanchal.wordpress.com</a:t>
            </a:r>
            <a:endParaRPr lang="en-US" dirty="0"/>
          </a:p>
          <a:p>
            <a:endParaRPr lang="en-US" dirty="0"/>
          </a:p>
          <a:p>
            <a:endParaRPr lang="en-US" dirty="0"/>
          </a:p>
        </p:txBody>
      </p:sp>
      <p:pic>
        <p:nvPicPr>
          <p:cNvPr id="1026" name="Picture 2" descr="Python - Wikiversity">
            <a:extLst>
              <a:ext uri="{FF2B5EF4-FFF2-40B4-BE49-F238E27FC236}">
                <a16:creationId xmlns:a16="http://schemas.microsoft.com/office/drawing/2014/main" id="{0D187192-FEDD-4473-A888-A8C0480DF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5099" y="1041386"/>
            <a:ext cx="2166272" cy="21662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ata science concepts you need to know! Part 1 | by Michael Barber |  Towards Data Science">
            <a:extLst>
              <a:ext uri="{FF2B5EF4-FFF2-40B4-BE49-F238E27FC236}">
                <a16:creationId xmlns:a16="http://schemas.microsoft.com/office/drawing/2014/main" id="{04442CE0-DAD1-4BBD-994C-14C16AAE82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0947" y="196035"/>
            <a:ext cx="2549682" cy="1844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dit History — Learn Natural Language Processing: From Beginner to Expert |  CommonLounge">
            <a:extLst>
              <a:ext uri="{FF2B5EF4-FFF2-40B4-BE49-F238E27FC236}">
                <a16:creationId xmlns:a16="http://schemas.microsoft.com/office/drawing/2014/main" id="{9230949D-F58E-4581-8D01-B1D92FCD1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915" y="196035"/>
            <a:ext cx="2508008" cy="1900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81E2-D7C7-4E9B-8537-FC20AFFBF094}"/>
              </a:ext>
            </a:extLst>
          </p:cNvPr>
          <p:cNvSpPr>
            <a:spLocks noGrp="1"/>
          </p:cNvSpPr>
          <p:nvPr>
            <p:ph type="title"/>
          </p:nvPr>
        </p:nvSpPr>
        <p:spPr/>
        <p:txBody>
          <a:bodyPr>
            <a:normAutofit/>
          </a:bodyPr>
          <a:lstStyle/>
          <a:p>
            <a:r>
              <a:rPr lang="en-IN" sz="3200" dirty="0"/>
              <a:t>Data Science Tools &amp; Libraries</a:t>
            </a:r>
          </a:p>
        </p:txBody>
      </p:sp>
      <p:sp>
        <p:nvSpPr>
          <p:cNvPr id="3" name="Content Placeholder 2">
            <a:extLst>
              <a:ext uri="{FF2B5EF4-FFF2-40B4-BE49-F238E27FC236}">
                <a16:creationId xmlns:a16="http://schemas.microsoft.com/office/drawing/2014/main" id="{F2CD0CA5-3CA6-42E6-A875-AD0A89494910}"/>
              </a:ext>
            </a:extLst>
          </p:cNvPr>
          <p:cNvSpPr>
            <a:spLocks noGrp="1"/>
          </p:cNvSpPr>
          <p:nvPr>
            <p:ph idx="1"/>
          </p:nvPr>
        </p:nvSpPr>
        <p:spPr>
          <a:xfrm>
            <a:off x="2448232" y="1209366"/>
            <a:ext cx="4212998" cy="3498101"/>
          </a:xfrm>
        </p:spPr>
        <p:txBody>
          <a:bodyPr>
            <a:normAutofit fontScale="55000" lnSpcReduction="20000"/>
          </a:bodyPr>
          <a:lstStyle/>
          <a:p>
            <a:pPr marL="0" indent="0" algn="just">
              <a:lnSpc>
                <a:spcPct val="120000"/>
              </a:lnSpc>
              <a:buNone/>
            </a:pPr>
            <a:r>
              <a:rPr lang="en-IN" b="0" i="0" dirty="0">
                <a:effectLst/>
                <a:latin typeface="Roboto" panose="02000000000000000000" pitchFamily="2" charset="0"/>
              </a:rPr>
              <a:t>The data science profession is challenging, but fortunately, there are plenty of tools available to help the data scientist succeed at their job.</a:t>
            </a:r>
          </a:p>
          <a:p>
            <a:pPr algn="just">
              <a:lnSpc>
                <a:spcPct val="120000"/>
              </a:lnSpc>
              <a:buFont typeface="Arial" panose="020B0604020202020204" pitchFamily="34" charset="0"/>
              <a:buChar char="•"/>
            </a:pPr>
            <a:r>
              <a:rPr lang="en-IN" b="0" i="0" dirty="0">
                <a:effectLst/>
                <a:latin typeface="Roboto" panose="02000000000000000000" pitchFamily="2" charset="0"/>
              </a:rPr>
              <a:t>Data Analysis: SAS, </a:t>
            </a:r>
            <a:r>
              <a:rPr lang="en-IN" b="0" i="0" dirty="0" err="1">
                <a:effectLst/>
                <a:latin typeface="Roboto" panose="02000000000000000000" pitchFamily="2" charset="0"/>
              </a:rPr>
              <a:t>Jupyter</a:t>
            </a:r>
            <a:r>
              <a:rPr lang="en-IN" b="0" i="0" dirty="0">
                <a:effectLst/>
                <a:latin typeface="Roboto" panose="02000000000000000000" pitchFamily="2" charset="0"/>
              </a:rPr>
              <a:t>, R Studio, MATLAB, Excel, RapidMiner, Orange – Data Mining.</a:t>
            </a:r>
          </a:p>
          <a:p>
            <a:pPr algn="just">
              <a:lnSpc>
                <a:spcPct val="120000"/>
              </a:lnSpc>
              <a:buFont typeface="Arial" panose="020B0604020202020204" pitchFamily="34" charset="0"/>
              <a:buChar char="•"/>
            </a:pPr>
            <a:r>
              <a:rPr lang="en-IN" b="0" i="0" dirty="0">
                <a:effectLst/>
                <a:latin typeface="Roboto" panose="02000000000000000000" pitchFamily="2" charset="0"/>
              </a:rPr>
              <a:t>Data Warehousing: Informatica/ Talend, AWS Redshift, snowflake</a:t>
            </a:r>
          </a:p>
          <a:p>
            <a:pPr algn="just">
              <a:lnSpc>
                <a:spcPct val="120000"/>
              </a:lnSpc>
              <a:buFont typeface="Arial" panose="020B0604020202020204" pitchFamily="34" charset="0"/>
              <a:buChar char="•"/>
            </a:pPr>
            <a:r>
              <a:rPr lang="en-IN" b="0" i="0" dirty="0">
                <a:effectLst/>
                <a:latin typeface="Roboto" panose="02000000000000000000" pitchFamily="2" charset="0"/>
              </a:rPr>
              <a:t>Data Visualization: </a:t>
            </a:r>
            <a:r>
              <a:rPr lang="en-IN" b="0" i="0" dirty="0" err="1">
                <a:effectLst/>
                <a:latin typeface="Roboto" panose="02000000000000000000" pitchFamily="2" charset="0"/>
              </a:rPr>
              <a:t>Jupyter</a:t>
            </a:r>
            <a:r>
              <a:rPr lang="en-IN" b="0" i="0" dirty="0">
                <a:effectLst/>
                <a:latin typeface="Roboto" panose="02000000000000000000" pitchFamily="2" charset="0"/>
              </a:rPr>
              <a:t>, Tableau, </a:t>
            </a:r>
            <a:r>
              <a:rPr lang="en-IN" b="0" i="0" dirty="0" err="1">
                <a:effectLst/>
                <a:latin typeface="Roboto" panose="02000000000000000000" pitchFamily="2" charset="0"/>
              </a:rPr>
              <a:t>PowerBI</a:t>
            </a:r>
            <a:r>
              <a:rPr lang="en-IN" b="0" i="0" dirty="0">
                <a:effectLst/>
                <a:latin typeface="Roboto" panose="02000000000000000000" pitchFamily="2" charset="0"/>
              </a:rPr>
              <a:t>, Qlik, looker, Data Studio</a:t>
            </a:r>
          </a:p>
          <a:p>
            <a:pPr algn="just">
              <a:lnSpc>
                <a:spcPct val="120000"/>
              </a:lnSpc>
              <a:buFont typeface="Arial" panose="020B0604020202020204" pitchFamily="34" charset="0"/>
              <a:buChar char="•"/>
            </a:pPr>
            <a:r>
              <a:rPr lang="en-IN" b="0" i="0" dirty="0">
                <a:effectLst/>
                <a:latin typeface="Roboto" panose="02000000000000000000" pitchFamily="2" charset="0"/>
              </a:rPr>
              <a:t>Machine Learning: Spark </a:t>
            </a:r>
            <a:r>
              <a:rPr lang="en-IN" b="0" i="0" dirty="0" err="1">
                <a:effectLst/>
                <a:latin typeface="Roboto" panose="02000000000000000000" pitchFamily="2" charset="0"/>
              </a:rPr>
              <a:t>MLib</a:t>
            </a:r>
            <a:r>
              <a:rPr lang="en-IN" b="0" i="0" dirty="0">
                <a:effectLst/>
                <a:latin typeface="Roboto" panose="02000000000000000000" pitchFamily="2" charset="0"/>
              </a:rPr>
              <a:t>, Mahout, Azure ML studio - Data Bricks, AWS </a:t>
            </a:r>
            <a:r>
              <a:rPr lang="en-IN" b="0" i="0" dirty="0" err="1">
                <a:effectLst/>
                <a:latin typeface="Roboto" panose="02000000000000000000" pitchFamily="2" charset="0"/>
              </a:rPr>
              <a:t>SageMaker</a:t>
            </a:r>
            <a:endParaRPr lang="en-IN" b="0" i="0" dirty="0">
              <a:effectLst/>
              <a:latin typeface="Roboto" panose="02000000000000000000" pitchFamily="2" charset="0"/>
            </a:endParaRPr>
          </a:p>
          <a:p>
            <a:pPr algn="just">
              <a:lnSpc>
                <a:spcPct val="120000"/>
              </a:lnSpc>
              <a:buFont typeface="Arial" panose="020B0604020202020204" pitchFamily="34" charset="0"/>
              <a:buChar char="•"/>
            </a:pPr>
            <a:endParaRPr lang="en-IN" b="0" i="0" dirty="0">
              <a:effectLst/>
              <a:latin typeface="Roboto" panose="02000000000000000000" pitchFamily="2" charset="0"/>
            </a:endParaRPr>
          </a:p>
          <a:p>
            <a:endParaRPr lang="en-IN" dirty="0"/>
          </a:p>
        </p:txBody>
      </p:sp>
      <p:sp>
        <p:nvSpPr>
          <p:cNvPr id="5" name="TextBox 4">
            <a:extLst>
              <a:ext uri="{FF2B5EF4-FFF2-40B4-BE49-F238E27FC236}">
                <a16:creationId xmlns:a16="http://schemas.microsoft.com/office/drawing/2014/main" id="{01403716-FC0A-442D-A61B-E737F2CC6305}"/>
              </a:ext>
            </a:extLst>
          </p:cNvPr>
          <p:cNvSpPr txBox="1"/>
          <p:nvPr/>
        </p:nvSpPr>
        <p:spPr>
          <a:xfrm>
            <a:off x="6934681" y="1014148"/>
            <a:ext cx="2608645" cy="3693319"/>
          </a:xfrm>
          <a:prstGeom prst="rect">
            <a:avLst/>
          </a:prstGeom>
          <a:noFill/>
        </p:spPr>
        <p:txBody>
          <a:bodyPr wrap="square">
            <a:spAutoFit/>
          </a:bodyPr>
          <a:lstStyle/>
          <a:p>
            <a:pPr algn="l">
              <a:buFont typeface="+mj-lt"/>
              <a:buAutoNum type="arabicPeriod"/>
            </a:pPr>
            <a:r>
              <a:rPr lang="en-IN" b="0" i="0" dirty="0">
                <a:solidFill>
                  <a:srgbClr val="222222"/>
                </a:solidFill>
                <a:effectLst/>
                <a:latin typeface="Lato" panose="020B0604020202020204" pitchFamily="34" charset="0"/>
              </a:rPr>
              <a:t>NumPy</a:t>
            </a:r>
          </a:p>
          <a:p>
            <a:pPr algn="l">
              <a:buFont typeface="+mj-lt"/>
              <a:buAutoNum type="arabicPeriod"/>
            </a:pPr>
            <a:r>
              <a:rPr lang="en-IN" b="0" i="0" dirty="0">
                <a:solidFill>
                  <a:srgbClr val="222222"/>
                </a:solidFill>
                <a:effectLst/>
                <a:latin typeface="Lato" panose="020B0604020202020204" pitchFamily="34" charset="0"/>
              </a:rPr>
              <a:t>SciPy</a:t>
            </a:r>
          </a:p>
          <a:p>
            <a:pPr algn="l">
              <a:buFont typeface="+mj-lt"/>
              <a:buAutoNum type="arabicPeriod"/>
            </a:pPr>
            <a:r>
              <a:rPr lang="en-IN" b="0" i="0" dirty="0" err="1">
                <a:solidFill>
                  <a:srgbClr val="222222"/>
                </a:solidFill>
                <a:effectLst/>
                <a:latin typeface="Lato" panose="020B0604020202020204" pitchFamily="34" charset="0"/>
              </a:rPr>
              <a:t>BeautifulSoup</a:t>
            </a:r>
            <a:endParaRPr lang="en-IN" b="0" i="0" dirty="0">
              <a:solidFill>
                <a:srgbClr val="222222"/>
              </a:solidFill>
              <a:effectLst/>
              <a:latin typeface="Lato" panose="020B0604020202020204" pitchFamily="34" charset="0"/>
            </a:endParaRPr>
          </a:p>
          <a:p>
            <a:pPr algn="l">
              <a:buFont typeface="+mj-lt"/>
              <a:buAutoNum type="arabicPeriod"/>
            </a:pPr>
            <a:r>
              <a:rPr lang="en-IN" b="0" i="0" dirty="0">
                <a:solidFill>
                  <a:srgbClr val="222222"/>
                </a:solidFill>
                <a:effectLst/>
                <a:latin typeface="Lato" panose="020B0604020202020204" pitchFamily="34" charset="0"/>
              </a:rPr>
              <a:t>Scrappy</a:t>
            </a:r>
          </a:p>
          <a:p>
            <a:pPr algn="l">
              <a:buFont typeface="+mj-lt"/>
              <a:buAutoNum type="arabicPeriod"/>
            </a:pPr>
            <a:r>
              <a:rPr lang="en-IN" b="0" i="0" dirty="0">
                <a:solidFill>
                  <a:srgbClr val="222222"/>
                </a:solidFill>
                <a:effectLst/>
                <a:latin typeface="Lato" panose="020B0604020202020204" pitchFamily="34" charset="0"/>
              </a:rPr>
              <a:t>Pandas</a:t>
            </a:r>
          </a:p>
          <a:p>
            <a:pPr algn="l">
              <a:buFont typeface="+mj-lt"/>
              <a:buAutoNum type="arabicPeriod"/>
            </a:pPr>
            <a:r>
              <a:rPr lang="en-IN" b="0" i="0" dirty="0">
                <a:solidFill>
                  <a:srgbClr val="222222"/>
                </a:solidFill>
                <a:effectLst/>
                <a:latin typeface="Lato" panose="020B0604020202020204" pitchFamily="34" charset="0"/>
              </a:rPr>
              <a:t>Matplotlib</a:t>
            </a:r>
          </a:p>
          <a:p>
            <a:pPr algn="l">
              <a:buFont typeface="+mj-lt"/>
              <a:buAutoNum type="arabicPeriod"/>
            </a:pPr>
            <a:r>
              <a:rPr lang="en-IN" b="0" i="0" dirty="0" err="1">
                <a:solidFill>
                  <a:srgbClr val="222222"/>
                </a:solidFill>
                <a:effectLst/>
                <a:latin typeface="Lato" panose="020B0604020202020204" pitchFamily="34" charset="0"/>
              </a:rPr>
              <a:t>Plotly</a:t>
            </a:r>
            <a:endParaRPr lang="en-IN" b="0" i="0" dirty="0">
              <a:solidFill>
                <a:srgbClr val="222222"/>
              </a:solidFill>
              <a:effectLst/>
              <a:latin typeface="Lato" panose="020B0604020202020204" pitchFamily="34" charset="0"/>
            </a:endParaRPr>
          </a:p>
          <a:p>
            <a:pPr algn="l">
              <a:buFont typeface="+mj-lt"/>
              <a:buAutoNum type="arabicPeriod"/>
            </a:pPr>
            <a:r>
              <a:rPr lang="en-IN" b="0" i="0" dirty="0">
                <a:solidFill>
                  <a:srgbClr val="222222"/>
                </a:solidFill>
                <a:effectLst/>
                <a:latin typeface="Lato" panose="020B0604020202020204" pitchFamily="34" charset="0"/>
              </a:rPr>
              <a:t>Seaborn</a:t>
            </a:r>
          </a:p>
          <a:p>
            <a:pPr algn="l">
              <a:buFont typeface="+mj-lt"/>
              <a:buAutoNum type="arabicPeriod"/>
            </a:pPr>
            <a:r>
              <a:rPr lang="en-IN" b="0" i="0" dirty="0">
                <a:solidFill>
                  <a:srgbClr val="222222"/>
                </a:solidFill>
                <a:effectLst/>
                <a:latin typeface="Lato" panose="020B0604020202020204" pitchFamily="34" charset="0"/>
              </a:rPr>
              <a:t>Scikit Learn</a:t>
            </a:r>
          </a:p>
          <a:p>
            <a:pPr algn="l">
              <a:buFont typeface="+mj-lt"/>
              <a:buAutoNum type="arabicPeriod"/>
            </a:pPr>
            <a:r>
              <a:rPr lang="en-IN" b="0" i="0" dirty="0" err="1">
                <a:solidFill>
                  <a:srgbClr val="222222"/>
                </a:solidFill>
                <a:effectLst/>
                <a:latin typeface="Lato" panose="020B0604020202020204" pitchFamily="34" charset="0"/>
              </a:rPr>
              <a:t>PyCaret</a:t>
            </a:r>
            <a:endParaRPr lang="en-IN" b="0" i="0" dirty="0">
              <a:solidFill>
                <a:srgbClr val="222222"/>
              </a:solidFill>
              <a:effectLst/>
              <a:latin typeface="Lato" panose="020B0604020202020204" pitchFamily="34" charset="0"/>
            </a:endParaRPr>
          </a:p>
          <a:p>
            <a:pPr algn="l">
              <a:buFont typeface="+mj-lt"/>
              <a:buAutoNum type="arabicPeriod"/>
            </a:pPr>
            <a:r>
              <a:rPr lang="en-IN" b="0" i="0" dirty="0">
                <a:solidFill>
                  <a:srgbClr val="222222"/>
                </a:solidFill>
                <a:effectLst/>
                <a:latin typeface="Lato" panose="020B0604020202020204" pitchFamily="34" charset="0"/>
              </a:rPr>
              <a:t>TensorFlow</a:t>
            </a:r>
          </a:p>
          <a:p>
            <a:pPr algn="l">
              <a:buFont typeface="+mj-lt"/>
              <a:buAutoNum type="arabicPeriod"/>
            </a:pPr>
            <a:r>
              <a:rPr lang="en-IN" b="0" i="0" dirty="0" err="1">
                <a:solidFill>
                  <a:srgbClr val="222222"/>
                </a:solidFill>
                <a:effectLst/>
                <a:latin typeface="Lato" panose="020B0604020202020204" pitchFamily="34" charset="0"/>
              </a:rPr>
              <a:t>Keras</a:t>
            </a:r>
            <a:endParaRPr lang="en-IN" b="0" i="0" dirty="0">
              <a:solidFill>
                <a:srgbClr val="222222"/>
              </a:solidFill>
              <a:effectLst/>
              <a:latin typeface="Lato" panose="020B0604020202020204" pitchFamily="34" charset="0"/>
            </a:endParaRPr>
          </a:p>
          <a:p>
            <a:pPr algn="l">
              <a:buFont typeface="+mj-lt"/>
              <a:buAutoNum type="arabicPeriod"/>
            </a:pPr>
            <a:r>
              <a:rPr lang="en-IN" b="0" i="0" dirty="0" err="1">
                <a:solidFill>
                  <a:srgbClr val="222222"/>
                </a:solidFill>
                <a:effectLst/>
                <a:latin typeface="Lato" panose="020B0604020202020204" pitchFamily="34" charset="0"/>
              </a:rPr>
              <a:t>PyTorch</a:t>
            </a:r>
            <a:endParaRPr lang="en-IN" b="0" i="0" dirty="0">
              <a:solidFill>
                <a:srgbClr val="222222"/>
              </a:solidFill>
              <a:effectLst/>
              <a:latin typeface="Lato" panose="020B0604020202020204" pitchFamily="34" charset="0"/>
            </a:endParaRPr>
          </a:p>
        </p:txBody>
      </p:sp>
    </p:spTree>
    <p:extLst>
      <p:ext uri="{BB962C8B-B14F-4D97-AF65-F5344CB8AC3E}">
        <p14:creationId xmlns:p14="http://schemas.microsoft.com/office/powerpoint/2010/main" val="2388725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F8DF2-154E-402D-AF23-4790D5DEADA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3009AE1-0B3F-4EA1-9F19-B1FA374804F0}"/>
              </a:ext>
            </a:extLst>
          </p:cNvPr>
          <p:cNvSpPr>
            <a:spLocks noGrp="1"/>
          </p:cNvSpPr>
          <p:nvPr>
            <p:ph idx="1"/>
          </p:nvPr>
        </p:nvSpPr>
        <p:spPr/>
        <p:txBody>
          <a:bodyPr/>
          <a:lstStyle/>
          <a:p>
            <a:endParaRPr lang="en-IN" dirty="0"/>
          </a:p>
        </p:txBody>
      </p:sp>
      <p:pic>
        <p:nvPicPr>
          <p:cNvPr id="5122" name="Picture 2">
            <a:extLst>
              <a:ext uri="{FF2B5EF4-FFF2-40B4-BE49-F238E27FC236}">
                <a16:creationId xmlns:a16="http://schemas.microsoft.com/office/drawing/2014/main" id="{E9BEBDAE-C8E2-42D5-B3E7-8BE33F59E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686" y="0"/>
            <a:ext cx="7177314"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A47E39B-44DA-49CD-88F3-75472E0EBEEF}"/>
              </a:ext>
            </a:extLst>
          </p:cNvPr>
          <p:cNvSpPr txBox="1">
            <a:spLocks/>
          </p:cNvSpPr>
          <p:nvPr/>
        </p:nvSpPr>
        <p:spPr>
          <a:xfrm>
            <a:off x="127471" y="141489"/>
            <a:ext cx="1901371" cy="725349"/>
          </a:xfrm>
          <a:prstGeom prst="rect">
            <a:avLst/>
          </a:prstGeom>
        </p:spPr>
        <p:txBody>
          <a:bodyPr vert="horz" lIns="91440" tIns="45720" rIns="91440" bIns="45720" rtlCol="0" anchor="ctr">
            <a:normAutofit fontScale="77500" lnSpcReduction="20000"/>
          </a:bodyPr>
          <a:lstStyle>
            <a:lvl1pPr algn="l" defTabSz="914400" rtl="0" eaLnBrk="1" latinLnBrk="0" hangingPunct="1">
              <a:spcBef>
                <a:spcPct val="0"/>
              </a:spcBef>
              <a:buNone/>
              <a:defRPr sz="3600" kern="1200">
                <a:solidFill>
                  <a:srgbClr val="FF0000"/>
                </a:solidFill>
                <a:effectLst>
                  <a:outerShdw blurRad="50800" dist="38100" dir="2700000" algn="tl" rotWithShape="0">
                    <a:prstClr val="black">
                      <a:alpha val="40000"/>
                    </a:prstClr>
                  </a:outerShdw>
                </a:effectLst>
                <a:latin typeface="+mj-lt"/>
                <a:ea typeface="+mj-ea"/>
                <a:cs typeface="+mj-cs"/>
              </a:defRPr>
            </a:lvl1pPr>
          </a:lstStyle>
          <a:p>
            <a:r>
              <a:rPr lang="en-IN" sz="3200" dirty="0"/>
              <a:t>Data Science Tools</a:t>
            </a:r>
          </a:p>
        </p:txBody>
      </p:sp>
    </p:spTree>
    <p:extLst>
      <p:ext uri="{BB962C8B-B14F-4D97-AF65-F5344CB8AC3E}">
        <p14:creationId xmlns:p14="http://schemas.microsoft.com/office/powerpoint/2010/main" val="2082476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26D8-46C4-4B7B-BDD9-32AB0C4D2193}"/>
              </a:ext>
            </a:extLst>
          </p:cNvPr>
          <p:cNvSpPr>
            <a:spLocks noGrp="1"/>
          </p:cNvSpPr>
          <p:nvPr>
            <p:ph type="title"/>
          </p:nvPr>
        </p:nvSpPr>
        <p:spPr>
          <a:xfrm>
            <a:off x="2372346" y="88792"/>
            <a:ext cx="6289254" cy="725349"/>
          </a:xfrm>
        </p:spPr>
        <p:txBody>
          <a:bodyPr/>
          <a:lstStyle/>
          <a:p>
            <a:r>
              <a:rPr lang="en-US" dirty="0"/>
              <a:t>Application of Data Science</a:t>
            </a:r>
            <a:endParaRPr lang="en-IN" dirty="0"/>
          </a:p>
        </p:txBody>
      </p:sp>
      <p:sp>
        <p:nvSpPr>
          <p:cNvPr id="3" name="Content Placeholder 2">
            <a:extLst>
              <a:ext uri="{FF2B5EF4-FFF2-40B4-BE49-F238E27FC236}">
                <a16:creationId xmlns:a16="http://schemas.microsoft.com/office/drawing/2014/main" id="{653DD376-E561-4F2F-AF3C-8F1C88B5016B}"/>
              </a:ext>
            </a:extLst>
          </p:cNvPr>
          <p:cNvSpPr>
            <a:spLocks noGrp="1"/>
          </p:cNvSpPr>
          <p:nvPr>
            <p:ph idx="1"/>
          </p:nvPr>
        </p:nvSpPr>
        <p:spPr>
          <a:xfrm>
            <a:off x="2400907" y="814141"/>
            <a:ext cx="6260693" cy="4284507"/>
          </a:xfrm>
        </p:spPr>
        <p:txBody>
          <a:bodyPr>
            <a:normAutofit/>
          </a:bodyPr>
          <a:lstStyle/>
          <a:p>
            <a:pPr marL="0" indent="0">
              <a:buNone/>
            </a:pPr>
            <a:r>
              <a:rPr lang="en-US" sz="1400" b="0" i="0" dirty="0">
                <a:effectLst/>
                <a:latin typeface="Roboto" panose="02000000000000000000" pitchFamily="2" charset="0"/>
              </a:rPr>
              <a:t>Data science has found its applications in almost every industry</a:t>
            </a:r>
          </a:p>
          <a:p>
            <a:pPr marL="0" indent="0" algn="l">
              <a:lnSpc>
                <a:spcPct val="110000"/>
              </a:lnSpc>
              <a:buNone/>
            </a:pPr>
            <a:r>
              <a:rPr lang="en-US" sz="1200" b="0" i="0" dirty="0">
                <a:effectLst/>
                <a:latin typeface="Roboto" panose="02000000000000000000" pitchFamily="2" charset="0"/>
              </a:rPr>
              <a:t>1. </a:t>
            </a:r>
            <a:r>
              <a:rPr lang="en-US" sz="1100" b="0" i="0" dirty="0">
                <a:effectLst/>
                <a:latin typeface="Roboto" panose="02000000000000000000" pitchFamily="2" charset="0"/>
              </a:rPr>
              <a:t>Healthcare</a:t>
            </a:r>
          </a:p>
          <a:p>
            <a:pPr>
              <a:lnSpc>
                <a:spcPct val="110000"/>
              </a:lnSpc>
            </a:pPr>
            <a:r>
              <a:rPr lang="en-US" sz="1100" b="0" i="0" dirty="0">
                <a:effectLst/>
                <a:latin typeface="Roboto" panose="02000000000000000000" pitchFamily="2" charset="0"/>
              </a:rPr>
              <a:t>Healthcare companies are using data science to build sophisticated medical instruments to detect and cure diseases.</a:t>
            </a:r>
          </a:p>
          <a:p>
            <a:pPr marL="0" indent="0" algn="l">
              <a:lnSpc>
                <a:spcPct val="110000"/>
              </a:lnSpc>
              <a:buNone/>
            </a:pPr>
            <a:r>
              <a:rPr lang="en-US" sz="1100" b="0" i="0" dirty="0">
                <a:effectLst/>
                <a:latin typeface="Roboto" panose="02000000000000000000" pitchFamily="2" charset="0"/>
              </a:rPr>
              <a:t>2. Gaming</a:t>
            </a:r>
          </a:p>
          <a:p>
            <a:pPr algn="l">
              <a:lnSpc>
                <a:spcPct val="110000"/>
              </a:lnSpc>
            </a:pPr>
            <a:r>
              <a:rPr lang="en-US" sz="1100" b="0" i="0" dirty="0">
                <a:effectLst/>
                <a:latin typeface="Roboto" panose="02000000000000000000" pitchFamily="2" charset="0"/>
              </a:rPr>
              <a:t>Video and computer games are now being created with the help of data science and that has taken the gaming experience to the next level.</a:t>
            </a:r>
          </a:p>
          <a:p>
            <a:pPr marL="0" indent="0" algn="l">
              <a:lnSpc>
                <a:spcPct val="110000"/>
              </a:lnSpc>
              <a:buNone/>
            </a:pPr>
            <a:r>
              <a:rPr lang="en-US" sz="1100" b="0" i="0" dirty="0">
                <a:effectLst/>
                <a:latin typeface="Roboto" panose="02000000000000000000" pitchFamily="2" charset="0"/>
              </a:rPr>
              <a:t>3. Image Recognition</a:t>
            </a:r>
          </a:p>
          <a:p>
            <a:pPr algn="l">
              <a:lnSpc>
                <a:spcPct val="110000"/>
              </a:lnSpc>
            </a:pPr>
            <a:r>
              <a:rPr lang="en-US" sz="1100" b="0" i="0" dirty="0">
                <a:effectLst/>
                <a:latin typeface="Roboto" panose="02000000000000000000" pitchFamily="2" charset="0"/>
              </a:rPr>
              <a:t>Identifying patterns in images and detecting objects in an image is one of the most popular </a:t>
            </a:r>
            <a:r>
              <a:rPr lang="en-US" sz="1100" b="0" i="0" u="none" strike="noStrike" dirty="0">
                <a:effectLst/>
                <a:latin typeface="Roboto" panose="02000000000000000000" pitchFamily="2" charset="0"/>
                <a:hlinkClick r:id="rId2" tooltip="data science applications">
                  <a:extLst>
                    <a:ext uri="{A12FA001-AC4F-418D-AE19-62706E023703}">
                      <ahyp:hlinkClr xmlns:ahyp="http://schemas.microsoft.com/office/drawing/2018/hyperlinkcolor" val="tx"/>
                    </a:ext>
                  </a:extLst>
                </a:hlinkClick>
              </a:rPr>
              <a:t>data science applications</a:t>
            </a:r>
            <a:r>
              <a:rPr lang="en-US" sz="1100" b="0" i="0" dirty="0">
                <a:effectLst/>
                <a:latin typeface="Roboto" panose="02000000000000000000" pitchFamily="2" charset="0"/>
              </a:rPr>
              <a:t>.</a:t>
            </a:r>
          </a:p>
          <a:p>
            <a:pPr marL="0" indent="0" algn="l">
              <a:lnSpc>
                <a:spcPct val="110000"/>
              </a:lnSpc>
              <a:buNone/>
            </a:pPr>
            <a:r>
              <a:rPr lang="en-US" sz="1100" b="0" i="0" dirty="0">
                <a:effectLst/>
                <a:latin typeface="Roboto" panose="02000000000000000000" pitchFamily="2" charset="0"/>
              </a:rPr>
              <a:t>4. Recommendation Systems</a:t>
            </a:r>
          </a:p>
          <a:p>
            <a:pPr algn="l">
              <a:lnSpc>
                <a:spcPct val="110000"/>
              </a:lnSpc>
            </a:pPr>
            <a:r>
              <a:rPr lang="en-US" sz="1100" b="0" i="0" dirty="0">
                <a:effectLst/>
                <a:latin typeface="Roboto" panose="02000000000000000000" pitchFamily="2" charset="0"/>
              </a:rPr>
              <a:t>Netflix and Amazon give movie and product recommendations based on what you like to watch, purchase, or browse on their platforms.</a:t>
            </a:r>
          </a:p>
          <a:p>
            <a:pPr marL="0" indent="0" algn="l">
              <a:lnSpc>
                <a:spcPct val="110000"/>
              </a:lnSpc>
              <a:buNone/>
            </a:pPr>
            <a:r>
              <a:rPr lang="en-US" sz="1100" b="0" i="0" dirty="0">
                <a:effectLst/>
                <a:latin typeface="Roboto" panose="02000000000000000000" pitchFamily="2" charset="0"/>
              </a:rPr>
              <a:t>5. Logistics</a:t>
            </a:r>
          </a:p>
          <a:p>
            <a:pPr algn="l">
              <a:lnSpc>
                <a:spcPct val="110000"/>
              </a:lnSpc>
            </a:pPr>
            <a:r>
              <a:rPr lang="en-US" sz="1100" b="0" i="0" dirty="0">
                <a:effectLst/>
                <a:latin typeface="Roboto" panose="02000000000000000000" pitchFamily="2" charset="0"/>
              </a:rPr>
              <a:t>Data Science is used by logistics companies to optimize routes to ensure faster delivery of products and increase operational efficiency.</a:t>
            </a:r>
          </a:p>
          <a:p>
            <a:pPr marL="0" indent="0" algn="l">
              <a:lnSpc>
                <a:spcPct val="110000"/>
              </a:lnSpc>
              <a:buNone/>
            </a:pPr>
            <a:r>
              <a:rPr lang="en-US" sz="1100" b="0" i="0" dirty="0">
                <a:effectLst/>
                <a:latin typeface="Roboto" panose="02000000000000000000" pitchFamily="2" charset="0"/>
              </a:rPr>
              <a:t>6. Fraud Detection</a:t>
            </a:r>
          </a:p>
          <a:p>
            <a:pPr algn="l">
              <a:lnSpc>
                <a:spcPct val="110000"/>
              </a:lnSpc>
            </a:pPr>
            <a:r>
              <a:rPr lang="en-US" sz="1100" b="0" i="0" dirty="0">
                <a:effectLst/>
                <a:latin typeface="Roboto" panose="02000000000000000000" pitchFamily="2" charset="0"/>
              </a:rPr>
              <a:t>Banking and financial institutions use data science and related algorithms to detect fraudulent transactions.   </a:t>
            </a:r>
          </a:p>
          <a:p>
            <a:pPr marL="0" indent="0" algn="l">
              <a:lnSpc>
                <a:spcPct val="110000"/>
              </a:lnSpc>
              <a:buNone/>
            </a:pPr>
            <a:r>
              <a:rPr lang="en-US" sz="1100" dirty="0">
                <a:latin typeface="Roboto" panose="02000000000000000000" pitchFamily="2" charset="0"/>
              </a:rPr>
              <a:t>- Many more</a:t>
            </a:r>
            <a:endParaRPr lang="en-US" sz="1100" b="0" i="0" dirty="0">
              <a:effectLst/>
              <a:latin typeface="Roboto" panose="02000000000000000000" pitchFamily="2" charset="0"/>
            </a:endParaRPr>
          </a:p>
          <a:p>
            <a:pPr marL="0" indent="0">
              <a:buNone/>
            </a:pPr>
            <a:endParaRPr lang="en-IN" sz="1600" dirty="0"/>
          </a:p>
        </p:txBody>
      </p:sp>
    </p:spTree>
    <p:extLst>
      <p:ext uri="{BB962C8B-B14F-4D97-AF65-F5344CB8AC3E}">
        <p14:creationId xmlns:p14="http://schemas.microsoft.com/office/powerpoint/2010/main" val="149237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F1EE0-6A72-4F58-A9AF-0FF31266AE9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3D2A1E96-96A9-4C5F-8C7A-EC46EBCCA911}"/>
              </a:ext>
            </a:extLst>
          </p:cNvPr>
          <p:cNvSpPr>
            <a:spLocks noGrp="1"/>
          </p:cNvSpPr>
          <p:nvPr>
            <p:ph idx="1"/>
          </p:nvPr>
        </p:nvSpPr>
        <p:spPr/>
        <p:txBody>
          <a:bodyPr/>
          <a:lstStyle/>
          <a:p>
            <a:endParaRPr lang="en-IN" dirty="0"/>
          </a:p>
        </p:txBody>
      </p:sp>
      <p:pic>
        <p:nvPicPr>
          <p:cNvPr id="6146" name="Picture 2" descr="What type of benefit you might hope to get from data mining? - Quora">
            <a:extLst>
              <a:ext uri="{FF2B5EF4-FFF2-40B4-BE49-F238E27FC236}">
                <a16:creationId xmlns:a16="http://schemas.microsoft.com/office/drawing/2014/main" id="{9AA49FF9-B89C-4D06-898A-120C56C59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9" y="0"/>
            <a:ext cx="7315201"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62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26BF-5C75-4650-A1AB-C9459D45725A}"/>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5B69FF07-06AC-4607-B016-E26876AB0D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9144000" cy="5143500"/>
          </a:xfrm>
        </p:spPr>
      </p:pic>
    </p:spTree>
    <p:extLst>
      <p:ext uri="{BB962C8B-B14F-4D97-AF65-F5344CB8AC3E}">
        <p14:creationId xmlns:p14="http://schemas.microsoft.com/office/powerpoint/2010/main" val="2576400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FFF4E-45D5-4018-A4BD-6CE8B60E763B}"/>
              </a:ext>
            </a:extLst>
          </p:cNvPr>
          <p:cNvSpPr>
            <a:spLocks noGrp="1"/>
          </p:cNvSpPr>
          <p:nvPr>
            <p:ph type="title"/>
          </p:nvPr>
        </p:nvSpPr>
        <p:spPr>
          <a:xfrm>
            <a:off x="1603828" y="62833"/>
            <a:ext cx="7786914" cy="725349"/>
          </a:xfrm>
        </p:spPr>
        <p:txBody>
          <a:bodyPr>
            <a:normAutofit fontScale="90000"/>
          </a:bodyPr>
          <a:lstStyle/>
          <a:p>
            <a:r>
              <a:rPr lang="en-US" b="0" i="0" dirty="0">
                <a:solidFill>
                  <a:srgbClr val="333333"/>
                </a:solidFill>
                <a:effectLst/>
                <a:latin typeface="Roboto" panose="02000000000000000000" pitchFamily="2" charset="0"/>
              </a:rPr>
              <a:t>Relationship between AI, ML, DL and NLP </a:t>
            </a:r>
            <a:endParaRPr lang="en-IN" dirty="0"/>
          </a:p>
        </p:txBody>
      </p:sp>
      <p:sp>
        <p:nvSpPr>
          <p:cNvPr id="3" name="Content Placeholder 2">
            <a:extLst>
              <a:ext uri="{FF2B5EF4-FFF2-40B4-BE49-F238E27FC236}">
                <a16:creationId xmlns:a16="http://schemas.microsoft.com/office/drawing/2014/main" id="{1D9D0B2D-F054-4F4B-8FD0-C13A039FEE8B}"/>
              </a:ext>
            </a:extLst>
          </p:cNvPr>
          <p:cNvSpPr>
            <a:spLocks noGrp="1"/>
          </p:cNvSpPr>
          <p:nvPr>
            <p:ph idx="1"/>
          </p:nvPr>
        </p:nvSpPr>
        <p:spPr/>
        <p:txBody>
          <a:bodyPr/>
          <a:lstStyle/>
          <a:p>
            <a:endParaRPr lang="en-IN" dirty="0"/>
          </a:p>
        </p:txBody>
      </p:sp>
      <p:pic>
        <p:nvPicPr>
          <p:cNvPr id="2050" name="Picture 2">
            <a:extLst>
              <a:ext uri="{FF2B5EF4-FFF2-40B4-BE49-F238E27FC236}">
                <a16:creationId xmlns:a16="http://schemas.microsoft.com/office/drawing/2014/main" id="{FE2C2341-31CC-4959-BCA8-064BC340A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4" y="682399"/>
            <a:ext cx="7439025" cy="4337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07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EF2F-9B45-F884-1845-9E36AF76E474}"/>
              </a:ext>
            </a:extLst>
          </p:cNvPr>
          <p:cNvSpPr>
            <a:spLocks noGrp="1"/>
          </p:cNvSpPr>
          <p:nvPr>
            <p:ph type="title"/>
          </p:nvPr>
        </p:nvSpPr>
        <p:spPr/>
        <p:txBody>
          <a:bodyPr/>
          <a:lstStyle/>
          <a:p>
            <a:r>
              <a:rPr lang="en-US" dirty="0"/>
              <a:t>ML Algorithms</a:t>
            </a:r>
            <a:endParaRPr lang="en-IN" dirty="0"/>
          </a:p>
        </p:txBody>
      </p:sp>
      <p:pic>
        <p:nvPicPr>
          <p:cNvPr id="2050" name="Picture 2" descr="Machine Learning Algorithms">
            <a:extLst>
              <a:ext uri="{FF2B5EF4-FFF2-40B4-BE49-F238E27FC236}">
                <a16:creationId xmlns:a16="http://schemas.microsoft.com/office/drawing/2014/main" id="{CB81D92B-3154-CA78-7E25-9D202571F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9869" y="1209366"/>
            <a:ext cx="523875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32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C5F53ECC-B00B-4F9F-852D-A07C42DC9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14" y="0"/>
            <a:ext cx="851988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45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8AD01-87BC-429D-B98E-B5ED5D1BBFF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D56A359-E200-44A0-9F97-3DA4E32AFD92}"/>
              </a:ext>
            </a:extLst>
          </p:cNvPr>
          <p:cNvSpPr>
            <a:spLocks noGrp="1"/>
          </p:cNvSpPr>
          <p:nvPr>
            <p:ph idx="1"/>
          </p:nvPr>
        </p:nvSpPr>
        <p:spPr/>
        <p:txBody>
          <a:bodyPr/>
          <a:lstStyle/>
          <a:p>
            <a:endParaRPr lang="en-IN" dirty="0"/>
          </a:p>
        </p:txBody>
      </p:sp>
      <p:pic>
        <p:nvPicPr>
          <p:cNvPr id="7170" name="Picture 2" descr="Machine Learning Algorithms and Their Types. List of Examples of ML  Algorithms | LITSLINK Blog">
            <a:extLst>
              <a:ext uri="{FF2B5EF4-FFF2-40B4-BE49-F238E27FC236}">
                <a16:creationId xmlns:a16="http://schemas.microsoft.com/office/drawing/2014/main" id="{DC2C37DA-5EF5-4459-8B5A-87F8721134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1650"/>
            <a:ext cx="9144000" cy="414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36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62FAB-7697-4B5E-9FEF-7B8E9BFFDDC3}"/>
              </a:ext>
            </a:extLst>
          </p:cNvPr>
          <p:cNvSpPr>
            <a:spLocks noGrp="1"/>
          </p:cNvSpPr>
          <p:nvPr>
            <p:ph type="title"/>
          </p:nvPr>
        </p:nvSpPr>
        <p:spPr>
          <a:xfrm>
            <a:off x="457200" y="205979"/>
            <a:ext cx="8229600" cy="476192"/>
          </a:xfrm>
        </p:spPr>
        <p:txBody>
          <a:bodyPr>
            <a:normAutofit fontScale="90000"/>
          </a:bodyPr>
          <a:lstStyle/>
          <a:p>
            <a:r>
              <a:rPr lang="en-US" b="1" dirty="0">
                <a:solidFill>
                  <a:schemeClr val="tx2">
                    <a:lumMod val="50000"/>
                  </a:schemeClr>
                </a:solidFill>
              </a:rPr>
              <a:t>Discrete Vs Continuous Data</a:t>
            </a:r>
            <a:endParaRPr lang="en-IN" b="1" dirty="0">
              <a:solidFill>
                <a:schemeClr val="tx2">
                  <a:lumMod val="50000"/>
                </a:schemeClr>
              </a:solidFill>
            </a:endParaRPr>
          </a:p>
        </p:txBody>
      </p:sp>
      <p:sp>
        <p:nvSpPr>
          <p:cNvPr id="3" name="Content Placeholder 2">
            <a:extLst>
              <a:ext uri="{FF2B5EF4-FFF2-40B4-BE49-F238E27FC236}">
                <a16:creationId xmlns:a16="http://schemas.microsoft.com/office/drawing/2014/main" id="{AF67E84B-192F-497A-8272-0DC895E77219}"/>
              </a:ext>
            </a:extLst>
          </p:cNvPr>
          <p:cNvSpPr>
            <a:spLocks noGrp="1"/>
          </p:cNvSpPr>
          <p:nvPr>
            <p:ph sz="half" idx="1"/>
          </p:nvPr>
        </p:nvSpPr>
        <p:spPr>
          <a:xfrm>
            <a:off x="0" y="1200151"/>
            <a:ext cx="4038600" cy="2435678"/>
          </a:xfrm>
        </p:spPr>
        <p:txBody>
          <a:bodyPr>
            <a:normAutofit fontScale="70000" lnSpcReduction="20000"/>
          </a:bodyPr>
          <a:lstStyle/>
          <a:p>
            <a:pPr algn="just"/>
            <a:r>
              <a:rPr lang="en-US" sz="2600" b="0" i="0" dirty="0">
                <a:solidFill>
                  <a:srgbClr val="FFC000"/>
                </a:solidFill>
                <a:effectLst/>
                <a:latin typeface="+mj-lt"/>
              </a:rPr>
              <a:t>Discrete data </a:t>
            </a:r>
            <a:r>
              <a:rPr lang="en-US" sz="2600" b="0" i="0" dirty="0">
                <a:solidFill>
                  <a:schemeClr val="bg1"/>
                </a:solidFill>
                <a:effectLst/>
                <a:latin typeface="+mj-lt"/>
              </a:rPr>
              <a:t>is information that can only take certain values. </a:t>
            </a:r>
          </a:p>
          <a:p>
            <a:pPr algn="just"/>
            <a:r>
              <a:rPr lang="en-US" sz="2600" b="0" i="0" dirty="0">
                <a:solidFill>
                  <a:schemeClr val="bg1"/>
                </a:solidFill>
                <a:effectLst/>
                <a:latin typeface="+mj-lt"/>
              </a:rPr>
              <a:t>It only contains finite values or </a:t>
            </a:r>
            <a:r>
              <a:rPr lang="en-IN" sz="2600" b="0" i="0" dirty="0">
                <a:solidFill>
                  <a:schemeClr val="bg1"/>
                </a:solidFill>
                <a:effectLst/>
                <a:latin typeface="+mj-lt"/>
              </a:rPr>
              <a:t>Discrete data is countable.</a:t>
            </a:r>
          </a:p>
          <a:p>
            <a:pPr algn="just"/>
            <a:r>
              <a:rPr lang="en-US" sz="2600" b="0" i="0" dirty="0">
                <a:solidFill>
                  <a:schemeClr val="bg1"/>
                </a:solidFill>
                <a:effectLst/>
                <a:latin typeface="+mj-lt"/>
              </a:rPr>
              <a:t>Discrete Data Examples: The number of students in a class, the number of chocolates in a bag, the number of strings on the guitar, the number of fishes in the aquarium, etc.</a:t>
            </a:r>
          </a:p>
          <a:p>
            <a:endParaRPr lang="en-IN" dirty="0"/>
          </a:p>
        </p:txBody>
      </p:sp>
      <p:sp>
        <p:nvSpPr>
          <p:cNvPr id="4" name="Content Placeholder 3">
            <a:extLst>
              <a:ext uri="{FF2B5EF4-FFF2-40B4-BE49-F238E27FC236}">
                <a16:creationId xmlns:a16="http://schemas.microsoft.com/office/drawing/2014/main" id="{665DA33A-538B-4F91-8337-40DF48519179}"/>
              </a:ext>
            </a:extLst>
          </p:cNvPr>
          <p:cNvSpPr>
            <a:spLocks noGrp="1"/>
          </p:cNvSpPr>
          <p:nvPr>
            <p:ph sz="half" idx="2"/>
          </p:nvPr>
        </p:nvSpPr>
        <p:spPr>
          <a:xfrm>
            <a:off x="5054600" y="1200151"/>
            <a:ext cx="4038600" cy="2435678"/>
          </a:xfrm>
        </p:spPr>
        <p:txBody>
          <a:bodyPr>
            <a:noAutofit/>
          </a:bodyPr>
          <a:lstStyle/>
          <a:p>
            <a:pPr algn="just"/>
            <a:r>
              <a:rPr lang="en-US" sz="1600" b="0" i="0" dirty="0">
                <a:solidFill>
                  <a:srgbClr val="FFC000"/>
                </a:solidFill>
                <a:effectLst/>
                <a:latin typeface="+mj-lt"/>
              </a:rPr>
              <a:t>Continuous data </a:t>
            </a:r>
            <a:r>
              <a:rPr lang="en-US" sz="1600" b="0" i="0" dirty="0">
                <a:solidFill>
                  <a:schemeClr val="bg1"/>
                </a:solidFill>
                <a:effectLst/>
                <a:latin typeface="+mj-lt"/>
              </a:rPr>
              <a:t>is data that can take any value. Height, weight, temperature and length are all examples of continuous data.</a:t>
            </a:r>
          </a:p>
          <a:p>
            <a:pPr algn="just"/>
            <a:r>
              <a:rPr lang="en-US" sz="1600" b="0" i="0" dirty="0">
                <a:solidFill>
                  <a:schemeClr val="bg1"/>
                </a:solidFill>
                <a:effectLst/>
                <a:latin typeface="+mj-lt"/>
              </a:rPr>
              <a:t>It only contains infinite values or </a:t>
            </a:r>
            <a:r>
              <a:rPr lang="en-IN" sz="1600" b="0" i="0" dirty="0">
                <a:solidFill>
                  <a:schemeClr val="bg1"/>
                </a:solidFill>
                <a:effectLst/>
                <a:latin typeface="+mj-lt"/>
              </a:rPr>
              <a:t>continuous — measurable.</a:t>
            </a:r>
          </a:p>
          <a:p>
            <a:pPr algn="just"/>
            <a:r>
              <a:rPr lang="en-US" sz="1600" b="1" i="0" dirty="0">
                <a:solidFill>
                  <a:schemeClr val="bg1"/>
                </a:solidFill>
                <a:effectLst/>
                <a:latin typeface="+mj-lt"/>
              </a:rPr>
              <a:t>Continuous Data Examples:</a:t>
            </a:r>
            <a:r>
              <a:rPr lang="en-US" sz="1600" b="0" i="0" dirty="0">
                <a:solidFill>
                  <a:schemeClr val="bg1"/>
                </a:solidFill>
                <a:effectLst/>
                <a:latin typeface="+mj-lt"/>
              </a:rPr>
              <a:t> Measurement of height and weight of a student, Daily temperature measurement of a place, Wind speed measured daily, etc.</a:t>
            </a:r>
            <a:endParaRPr lang="en-IN" sz="1600" dirty="0">
              <a:solidFill>
                <a:schemeClr val="bg1"/>
              </a:solidFill>
              <a:latin typeface="+mj-lt"/>
            </a:endParaRPr>
          </a:p>
        </p:txBody>
      </p:sp>
      <p:pic>
        <p:nvPicPr>
          <p:cNvPr id="4098" name="Picture 2">
            <a:extLst>
              <a:ext uri="{FF2B5EF4-FFF2-40B4-BE49-F238E27FC236}">
                <a16:creationId xmlns:a16="http://schemas.microsoft.com/office/drawing/2014/main" id="{A67F7310-B9EF-41C9-9B0F-85C99A5D383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9470" b="10406"/>
          <a:stretch/>
        </p:blipFill>
        <p:spPr bwMode="auto">
          <a:xfrm>
            <a:off x="2131960" y="3399086"/>
            <a:ext cx="3234698" cy="1667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4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a:t>
            </a:r>
            <a:r>
              <a:rPr lang="en-IN" dirty="0" err="1"/>
              <a:t>genda</a:t>
            </a:r>
            <a:endParaRPr lang="en-US" dirty="0"/>
          </a:p>
        </p:txBody>
      </p:sp>
      <p:sp>
        <p:nvSpPr>
          <p:cNvPr id="5" name="Content Placeholder 4"/>
          <p:cNvSpPr>
            <a:spLocks noGrp="1"/>
          </p:cNvSpPr>
          <p:nvPr>
            <p:ph idx="1"/>
          </p:nvPr>
        </p:nvSpPr>
        <p:spPr>
          <a:xfrm>
            <a:off x="2448232" y="1209365"/>
            <a:ext cx="6260693" cy="3695787"/>
          </a:xfrm>
        </p:spPr>
        <p:txBody>
          <a:bodyPr>
            <a:normAutofit fontScale="62500" lnSpcReduction="20000"/>
          </a:bodyPr>
          <a:lstStyle/>
          <a:p>
            <a:pPr>
              <a:lnSpc>
                <a:spcPct val="120000"/>
              </a:lnSpc>
              <a:spcBef>
                <a:spcPts val="0"/>
              </a:spcBef>
              <a:spcAft>
                <a:spcPts val="0"/>
              </a:spcAft>
            </a:pPr>
            <a:r>
              <a:rPr lang="en-US" dirty="0"/>
              <a:t>Introduction to </a:t>
            </a:r>
            <a:r>
              <a:rPr lang="en-US" sz="2800" dirty="0"/>
              <a:t>Data Science</a:t>
            </a:r>
          </a:p>
          <a:p>
            <a:pPr>
              <a:lnSpc>
                <a:spcPct val="120000"/>
              </a:lnSpc>
              <a:spcBef>
                <a:spcPts val="0"/>
              </a:spcBef>
              <a:spcAft>
                <a:spcPts val="0"/>
              </a:spcAft>
            </a:pPr>
            <a:r>
              <a:rPr lang="en-US" sz="2800" dirty="0"/>
              <a:t>Jargon’s of Data Science Life Cycle</a:t>
            </a:r>
          </a:p>
          <a:p>
            <a:pPr>
              <a:lnSpc>
                <a:spcPct val="120000"/>
              </a:lnSpc>
              <a:spcBef>
                <a:spcPts val="0"/>
              </a:spcBef>
              <a:spcAft>
                <a:spcPts val="0"/>
              </a:spcAft>
            </a:pPr>
            <a:r>
              <a:rPr lang="en-US" sz="2800" dirty="0"/>
              <a:t>Application &amp; tools of Data Science</a:t>
            </a:r>
          </a:p>
          <a:p>
            <a:pPr>
              <a:lnSpc>
                <a:spcPct val="120000"/>
              </a:lnSpc>
              <a:spcBef>
                <a:spcPts val="0"/>
              </a:spcBef>
              <a:spcAft>
                <a:spcPts val="0"/>
              </a:spcAft>
            </a:pPr>
            <a:r>
              <a:rPr lang="en-US" sz="2800" dirty="0"/>
              <a:t>Data Analysis vs Data Engineer Vs Data Science</a:t>
            </a:r>
          </a:p>
          <a:p>
            <a:pPr>
              <a:lnSpc>
                <a:spcPct val="120000"/>
              </a:lnSpc>
              <a:spcBef>
                <a:spcPts val="0"/>
              </a:spcBef>
              <a:spcAft>
                <a:spcPts val="0"/>
              </a:spcAft>
            </a:pPr>
            <a:r>
              <a:rPr lang="en-US" dirty="0"/>
              <a:t>Types of </a:t>
            </a:r>
            <a:r>
              <a:rPr lang="en-US" sz="2800" dirty="0"/>
              <a:t>ML Algorithms </a:t>
            </a:r>
          </a:p>
          <a:p>
            <a:pPr>
              <a:lnSpc>
                <a:spcPct val="120000"/>
              </a:lnSpc>
              <a:spcBef>
                <a:spcPts val="0"/>
              </a:spcBef>
              <a:spcAft>
                <a:spcPts val="0"/>
              </a:spcAft>
            </a:pPr>
            <a:r>
              <a:rPr lang="en-US" dirty="0"/>
              <a:t>Introduction to NLP</a:t>
            </a:r>
            <a:endParaRPr lang="en-US" sz="2800" dirty="0"/>
          </a:p>
          <a:p>
            <a:pPr>
              <a:lnSpc>
                <a:spcPct val="120000"/>
              </a:lnSpc>
              <a:spcBef>
                <a:spcPts val="0"/>
              </a:spcBef>
              <a:spcAft>
                <a:spcPts val="0"/>
              </a:spcAft>
            </a:pPr>
            <a:r>
              <a:rPr lang="en-US" sz="2800" dirty="0"/>
              <a:t>Installing Python IDE</a:t>
            </a:r>
          </a:p>
          <a:p>
            <a:pPr>
              <a:lnSpc>
                <a:spcPct val="120000"/>
              </a:lnSpc>
              <a:spcBef>
                <a:spcPts val="0"/>
              </a:spcBef>
              <a:spcAft>
                <a:spcPts val="0"/>
              </a:spcAft>
            </a:pPr>
            <a:r>
              <a:rPr lang="en-US" sz="2800" dirty="0"/>
              <a:t>Python libraries for Data Science </a:t>
            </a:r>
          </a:p>
          <a:p>
            <a:pPr>
              <a:lnSpc>
                <a:spcPct val="120000"/>
              </a:lnSpc>
              <a:spcBef>
                <a:spcPts val="0"/>
              </a:spcBef>
              <a:spcAft>
                <a:spcPts val="0"/>
              </a:spcAft>
            </a:pPr>
            <a:r>
              <a:rPr lang="en-US" dirty="0"/>
              <a:t>Demo </a:t>
            </a:r>
          </a:p>
          <a:p>
            <a:pPr lvl="1">
              <a:lnSpc>
                <a:spcPct val="120000"/>
              </a:lnSpc>
              <a:spcBef>
                <a:spcPts val="0"/>
              </a:spcBef>
            </a:pPr>
            <a:r>
              <a:rPr lang="en-US" dirty="0"/>
              <a:t>Linear Regression, </a:t>
            </a:r>
          </a:p>
          <a:p>
            <a:pPr lvl="1">
              <a:lnSpc>
                <a:spcPct val="120000"/>
              </a:lnSpc>
              <a:spcBef>
                <a:spcPts val="0"/>
              </a:spcBef>
            </a:pPr>
            <a:r>
              <a:rPr lang="en-US" dirty="0"/>
              <a:t>NLP with </a:t>
            </a:r>
            <a:r>
              <a:rPr lang="en-US" dirty="0" err="1"/>
              <a:t>nltk</a:t>
            </a:r>
            <a:r>
              <a:rPr lang="en-US" dirty="0"/>
              <a:t>, </a:t>
            </a:r>
            <a:r>
              <a:rPr lang="en-US" dirty="0" err="1"/>
              <a:t>textblob</a:t>
            </a:r>
            <a:r>
              <a:rPr lang="en-US" dirty="0"/>
              <a:t>, </a:t>
            </a:r>
            <a:r>
              <a:rPr lang="en-US" dirty="0" err="1"/>
              <a:t>wordcloud</a:t>
            </a:r>
            <a:r>
              <a:rPr lang="en-US" dirty="0"/>
              <a:t>, text classification</a:t>
            </a:r>
          </a:p>
          <a:p>
            <a:pPr marL="457200" lvl="1" indent="0">
              <a:lnSpc>
                <a:spcPct val="120000"/>
              </a:lnSpc>
              <a:spcBef>
                <a:spcPts val="0"/>
              </a:spcBef>
              <a:buNone/>
            </a:pPr>
            <a:endParaRPr lang="en-IN" dirty="0"/>
          </a:p>
        </p:txBody>
      </p:sp>
    </p:spTree>
    <p:extLst>
      <p:ext uri="{BB962C8B-B14F-4D97-AF65-F5344CB8AC3E}">
        <p14:creationId xmlns:p14="http://schemas.microsoft.com/office/powerpoint/2010/main" val="362125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97793-E182-47A5-B74D-74E1D17987C2}"/>
              </a:ext>
            </a:extLst>
          </p:cNvPr>
          <p:cNvSpPr>
            <a:spLocks noGrp="1"/>
          </p:cNvSpPr>
          <p:nvPr>
            <p:ph type="title"/>
          </p:nvPr>
        </p:nvSpPr>
        <p:spPr>
          <a:xfrm>
            <a:off x="2184400" y="-159657"/>
            <a:ext cx="6959600" cy="725349"/>
          </a:xfrm>
        </p:spPr>
        <p:txBody>
          <a:bodyPr>
            <a:noAutofit/>
          </a:bodyPr>
          <a:lstStyle/>
          <a:p>
            <a:r>
              <a:rPr lang="en-US" sz="2400" dirty="0"/>
              <a:t>Difference between Regression and Classification</a:t>
            </a:r>
            <a:endParaRPr lang="en-IN" sz="2400" dirty="0"/>
          </a:p>
        </p:txBody>
      </p:sp>
      <p:graphicFrame>
        <p:nvGraphicFramePr>
          <p:cNvPr id="4" name="Content Placeholder 3">
            <a:extLst>
              <a:ext uri="{FF2B5EF4-FFF2-40B4-BE49-F238E27FC236}">
                <a16:creationId xmlns:a16="http://schemas.microsoft.com/office/drawing/2014/main" id="{DC3F10D4-3D23-4D22-B515-FAA86FFB1327}"/>
              </a:ext>
            </a:extLst>
          </p:cNvPr>
          <p:cNvGraphicFramePr>
            <a:graphicFrameLocks noGrp="1"/>
          </p:cNvGraphicFramePr>
          <p:nvPr>
            <p:ph idx="1"/>
            <p:extLst>
              <p:ext uri="{D42A27DB-BD31-4B8C-83A1-F6EECF244321}">
                <p14:modId xmlns:p14="http://schemas.microsoft.com/office/powerpoint/2010/main" val="1515985435"/>
              </p:ext>
            </p:extLst>
          </p:nvPr>
        </p:nvGraphicFramePr>
        <p:xfrm>
          <a:off x="2184400" y="440381"/>
          <a:ext cx="6379734" cy="4703119"/>
        </p:xfrm>
        <a:graphic>
          <a:graphicData uri="http://schemas.openxmlformats.org/drawingml/2006/table">
            <a:tbl>
              <a:tblPr/>
              <a:tblGrid>
                <a:gridCol w="3189867">
                  <a:extLst>
                    <a:ext uri="{9D8B030D-6E8A-4147-A177-3AD203B41FA5}">
                      <a16:colId xmlns:a16="http://schemas.microsoft.com/office/drawing/2014/main" val="2892121055"/>
                    </a:ext>
                  </a:extLst>
                </a:gridCol>
                <a:gridCol w="3189867">
                  <a:extLst>
                    <a:ext uri="{9D8B030D-6E8A-4147-A177-3AD203B41FA5}">
                      <a16:colId xmlns:a16="http://schemas.microsoft.com/office/drawing/2014/main" val="3993749100"/>
                    </a:ext>
                  </a:extLst>
                </a:gridCol>
              </a:tblGrid>
              <a:tr h="239309">
                <a:tc>
                  <a:txBody>
                    <a:bodyPr/>
                    <a:lstStyle/>
                    <a:p>
                      <a:pPr algn="l" fontAlgn="t"/>
                      <a:r>
                        <a:rPr lang="en-IN" sz="1200" kern="1200" dirty="0">
                          <a:solidFill>
                            <a:srgbClr val="FF0000"/>
                          </a:solidFill>
                          <a:effectLst>
                            <a:outerShdw blurRad="50800" dist="38100" dir="2700000" algn="tl" rotWithShape="0">
                              <a:prstClr val="black">
                                <a:alpha val="40000"/>
                              </a:prstClr>
                            </a:outerShdw>
                          </a:effectLst>
                          <a:latin typeface="+mj-lt"/>
                          <a:ea typeface="+mj-ea"/>
                          <a:cs typeface="+mj-cs"/>
                        </a:rPr>
                        <a:t>Regression Algorithm</a:t>
                      </a:r>
                    </a:p>
                  </a:txBody>
                  <a:tcPr marL="25132" marR="25132" marT="25132" marB="25132">
                    <a:lnL w="6350" cap="flat" cmpd="sng" algn="ctr">
                      <a:solidFill>
                        <a:srgbClr val="C83321"/>
                      </a:solidFill>
                      <a:prstDash val="solid"/>
                      <a:round/>
                      <a:headEnd type="none" w="med" len="med"/>
                      <a:tailEnd type="none" w="med" len="med"/>
                    </a:lnL>
                    <a:lnR w="6350" cap="flat" cmpd="sng" algn="ctr">
                      <a:solidFill>
                        <a:srgbClr val="C83321"/>
                      </a:solidFill>
                      <a:prstDash val="solid"/>
                      <a:round/>
                      <a:headEnd type="none" w="med" len="med"/>
                      <a:tailEnd type="none" w="med" len="med"/>
                    </a:lnR>
                    <a:lnT w="6350" cap="flat" cmpd="sng" algn="ctr">
                      <a:solidFill>
                        <a:srgbClr val="C83321"/>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200" kern="1200" dirty="0">
                          <a:solidFill>
                            <a:srgbClr val="FF0000"/>
                          </a:solidFill>
                          <a:effectLst>
                            <a:outerShdw blurRad="50800" dist="38100" dir="2700000" algn="tl" rotWithShape="0">
                              <a:prstClr val="black">
                                <a:alpha val="40000"/>
                              </a:prstClr>
                            </a:outerShdw>
                          </a:effectLst>
                          <a:latin typeface="+mj-lt"/>
                          <a:ea typeface="+mj-ea"/>
                          <a:cs typeface="+mj-cs"/>
                        </a:rPr>
                        <a:t>Classification Algorithm</a:t>
                      </a:r>
                    </a:p>
                  </a:txBody>
                  <a:tcPr marL="25132" marR="25132" marT="25132" marB="25132">
                    <a:lnL w="6350" cap="flat" cmpd="sng" algn="ctr">
                      <a:solidFill>
                        <a:srgbClr val="C83321"/>
                      </a:solidFill>
                      <a:prstDash val="solid"/>
                      <a:round/>
                      <a:headEnd type="none" w="med" len="med"/>
                      <a:tailEnd type="none" w="med" len="med"/>
                    </a:lnL>
                    <a:lnR w="6350" cap="flat" cmpd="sng" algn="ctr">
                      <a:solidFill>
                        <a:srgbClr val="C83321"/>
                      </a:solidFill>
                      <a:prstDash val="solid"/>
                      <a:round/>
                      <a:headEnd type="none" w="med" len="med"/>
                      <a:tailEnd type="none" w="med" len="med"/>
                    </a:lnR>
                    <a:lnT w="6350" cap="flat" cmpd="sng" algn="ctr">
                      <a:solidFill>
                        <a:srgbClr val="C83321"/>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686227573"/>
                  </a:ext>
                </a:extLst>
              </a:tr>
              <a:tr h="392428">
                <a:tc>
                  <a:txBody>
                    <a:bodyPr/>
                    <a:lstStyle/>
                    <a:p>
                      <a:pPr algn="just" fontAlgn="t"/>
                      <a:r>
                        <a:rPr lang="en-US" sz="1200" dirty="0">
                          <a:solidFill>
                            <a:srgbClr val="333333"/>
                          </a:solidFill>
                          <a:effectLst/>
                          <a:latin typeface="+mj-lt"/>
                        </a:rPr>
                        <a:t>In Regression, the output variable must be of continuous nature or real value.</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mj-lt"/>
                        </a:rPr>
                        <a:t>In Classification, the output variable must be a discrete value.</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522198512"/>
                  </a:ext>
                </a:extLst>
              </a:tr>
              <a:tr h="573732">
                <a:tc>
                  <a:txBody>
                    <a:bodyPr/>
                    <a:lstStyle/>
                    <a:p>
                      <a:pPr algn="just" fontAlgn="t"/>
                      <a:r>
                        <a:rPr lang="en-US" sz="1200" dirty="0">
                          <a:solidFill>
                            <a:srgbClr val="333333"/>
                          </a:solidFill>
                          <a:effectLst/>
                          <a:latin typeface="+mj-lt"/>
                        </a:rPr>
                        <a:t>The task of the regression algorithm is to map the input value (x) with the continuous output variable(y).</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mj-lt"/>
                        </a:rPr>
                        <a:t>The task of the classification algorithm is to map the input value(x) with the discrete output variable(y).</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45212209"/>
                  </a:ext>
                </a:extLst>
              </a:tr>
              <a:tr h="397984">
                <a:tc>
                  <a:txBody>
                    <a:bodyPr/>
                    <a:lstStyle/>
                    <a:p>
                      <a:pPr algn="just" fontAlgn="t"/>
                      <a:r>
                        <a:rPr lang="en-US" sz="1200" dirty="0">
                          <a:solidFill>
                            <a:srgbClr val="333333"/>
                          </a:solidFill>
                          <a:effectLst/>
                          <a:latin typeface="+mj-lt"/>
                        </a:rPr>
                        <a:t>Regression Algorithms are used with continuous data.</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mj-lt"/>
                        </a:rPr>
                        <a:t>Classification Algorithms are used with discrete data.</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85049609"/>
                  </a:ext>
                </a:extLst>
              </a:tr>
              <a:tr h="543001">
                <a:tc>
                  <a:txBody>
                    <a:bodyPr/>
                    <a:lstStyle/>
                    <a:p>
                      <a:pPr algn="just" fontAlgn="t"/>
                      <a:r>
                        <a:rPr lang="en-US" sz="1200" dirty="0">
                          <a:solidFill>
                            <a:srgbClr val="333333"/>
                          </a:solidFill>
                          <a:effectLst/>
                          <a:latin typeface="+mj-lt"/>
                        </a:rPr>
                        <a:t>In Regression, we try to find the best fit line, which can predict the output more accurately.</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mj-lt"/>
                        </a:rPr>
                        <a:t>In Classification, we try to find the decision boundary, which can divide the dataset into different classes.</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95981336"/>
                  </a:ext>
                </a:extLst>
              </a:tr>
              <a:tr h="787375">
                <a:tc>
                  <a:txBody>
                    <a:bodyPr/>
                    <a:lstStyle/>
                    <a:p>
                      <a:pPr algn="just" fontAlgn="t"/>
                      <a:r>
                        <a:rPr lang="en-US" sz="1200" dirty="0">
                          <a:solidFill>
                            <a:srgbClr val="333333"/>
                          </a:solidFill>
                          <a:effectLst/>
                          <a:latin typeface="+mj-lt"/>
                        </a:rPr>
                        <a:t>Regression algorithms can be used to solve the regression problems such as Weather Prediction, House price prediction, etc.</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mj-lt"/>
                        </a:rPr>
                        <a:t>Classification Algorithms can be used to solve classification problems such as Identification of spam emails, Speech Recognition, Identification of cancer cells, etc.</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74821648"/>
                  </a:ext>
                </a:extLst>
              </a:tr>
              <a:tr h="399935">
                <a:tc>
                  <a:txBody>
                    <a:bodyPr/>
                    <a:lstStyle/>
                    <a:p>
                      <a:pPr algn="just" fontAlgn="t"/>
                      <a:r>
                        <a:rPr lang="en-US" sz="1200" dirty="0">
                          <a:solidFill>
                            <a:srgbClr val="333333"/>
                          </a:solidFill>
                          <a:effectLst/>
                          <a:latin typeface="+mj-lt"/>
                        </a:rPr>
                        <a:t>The regression Algorithm can be further divided into Linear and Non-linear Regression.</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dirty="0">
                          <a:solidFill>
                            <a:srgbClr val="333333"/>
                          </a:solidFill>
                          <a:effectLst/>
                          <a:latin typeface="+mj-lt"/>
                        </a:rPr>
                        <a:t>The Classification algorithms can be divided into Binary Classifier and Multi-class Classifier.</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42280431"/>
                  </a:ext>
                </a:extLst>
              </a:tr>
              <a:tr h="583081">
                <a:tc>
                  <a:txBody>
                    <a:bodyPr/>
                    <a:lstStyle/>
                    <a:p>
                      <a:pPr marL="285750" indent="-285750">
                        <a:buFont typeface="Arial" panose="020B0604020202020204" pitchFamily="34" charset="0"/>
                        <a:buChar char="•"/>
                      </a:pPr>
                      <a:r>
                        <a:rPr lang="en-IN" sz="1200" kern="1200" dirty="0">
                          <a:solidFill>
                            <a:srgbClr val="333333"/>
                          </a:solidFill>
                          <a:effectLst/>
                          <a:latin typeface="+mj-lt"/>
                          <a:ea typeface="+mn-ea"/>
                          <a:cs typeface="+mn-cs"/>
                        </a:rPr>
                        <a:t>Simple Linear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Multiple Linear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Polynomial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Support Vector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Decision Tree Regression</a:t>
                      </a:r>
                    </a:p>
                    <a:p>
                      <a:pPr marL="285750" indent="-285750">
                        <a:buFont typeface="Arial" panose="020B0604020202020204" pitchFamily="34" charset="0"/>
                        <a:buChar char="•"/>
                      </a:pPr>
                      <a:r>
                        <a:rPr lang="en-IN" sz="1200" kern="1200" dirty="0">
                          <a:solidFill>
                            <a:srgbClr val="333333"/>
                          </a:solidFill>
                          <a:effectLst/>
                          <a:latin typeface="+mj-lt"/>
                          <a:ea typeface="+mn-ea"/>
                          <a:cs typeface="+mn-cs"/>
                        </a:rPr>
                        <a:t>Random Forest Regression</a:t>
                      </a:r>
                    </a:p>
                    <a:p>
                      <a:pPr algn="just" fontAlgn="t"/>
                      <a:endParaRPr lang="en-US" sz="1200" dirty="0">
                        <a:solidFill>
                          <a:srgbClr val="333333"/>
                        </a:solidFill>
                        <a:effectLst/>
                        <a:latin typeface="+mj-lt"/>
                      </a:endParaRP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tc>
                  <a:txBody>
                    <a:bodyPr/>
                    <a:lstStyle/>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Logistic Regression</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K-Nearest Neighbours</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Support Vector Machines</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Kernel SVM</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Naïve Bayes</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Decision Tree Classification</a:t>
                      </a:r>
                    </a:p>
                    <a:p>
                      <a:pPr marL="285750" indent="-285750" algn="l" defTabSz="914400" rtl="0" eaLnBrk="1" latinLnBrk="0" hangingPunct="1">
                        <a:buFont typeface="Arial" panose="020B0604020202020204" pitchFamily="34" charset="0"/>
                        <a:buChar char="•"/>
                      </a:pPr>
                      <a:r>
                        <a:rPr lang="en-IN" sz="1200" kern="1200" dirty="0">
                          <a:solidFill>
                            <a:srgbClr val="333333"/>
                          </a:solidFill>
                          <a:effectLst/>
                          <a:latin typeface="+mj-lt"/>
                          <a:ea typeface="+mn-ea"/>
                          <a:cs typeface="+mn-cs"/>
                        </a:rPr>
                        <a:t>Random Forest Classification</a:t>
                      </a:r>
                    </a:p>
                  </a:txBody>
                  <a:tcPr marL="16754" marR="16754" marT="16754" marB="16754">
                    <a:lnL w="6350" cap="flat" cmpd="sng" algn="ctr">
                      <a:solidFill>
                        <a:srgbClr val="C7CCBE"/>
                      </a:solidFill>
                      <a:prstDash val="solid"/>
                      <a:round/>
                      <a:headEnd type="none" w="med" len="med"/>
                      <a:tailEnd type="none" w="med" len="med"/>
                    </a:lnL>
                    <a:lnR w="6350" cap="flat" cmpd="sng" algn="ctr">
                      <a:solidFill>
                        <a:srgbClr val="C7CCBE"/>
                      </a:solidFill>
                      <a:prstDash val="solid"/>
                      <a:round/>
                      <a:headEnd type="none" w="med" len="med"/>
                      <a:tailEnd type="none" w="med" len="med"/>
                    </a:lnR>
                    <a:lnT w="6350" cap="flat" cmpd="sng" algn="ctr">
                      <a:solidFill>
                        <a:srgbClr val="C7CCBE"/>
                      </a:solidFill>
                      <a:prstDash val="solid"/>
                      <a:round/>
                      <a:headEnd type="none" w="med" len="med"/>
                      <a:tailEnd type="none" w="med" len="med"/>
                    </a:lnT>
                    <a:lnB w="635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47927650"/>
                  </a:ext>
                </a:extLst>
              </a:tr>
            </a:tbl>
          </a:graphicData>
        </a:graphic>
      </p:graphicFrame>
    </p:spTree>
    <p:extLst>
      <p:ext uri="{BB962C8B-B14F-4D97-AF65-F5344CB8AC3E}">
        <p14:creationId xmlns:p14="http://schemas.microsoft.com/office/powerpoint/2010/main" val="2135882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292D0-1AD2-46AB-817E-211F7B1B87A0}"/>
              </a:ext>
            </a:extLst>
          </p:cNvPr>
          <p:cNvSpPr>
            <a:spLocks noGrp="1"/>
          </p:cNvSpPr>
          <p:nvPr>
            <p:ph type="title"/>
          </p:nvPr>
        </p:nvSpPr>
        <p:spPr/>
        <p:txBody>
          <a:bodyPr/>
          <a:lstStyle/>
          <a:p>
            <a:r>
              <a:rPr lang="en-US" dirty="0"/>
              <a:t>Classification of Data Science</a:t>
            </a:r>
            <a:endParaRPr lang="en-IN" dirty="0"/>
          </a:p>
        </p:txBody>
      </p:sp>
      <p:sp>
        <p:nvSpPr>
          <p:cNvPr id="3" name="Content Placeholder 2">
            <a:extLst>
              <a:ext uri="{FF2B5EF4-FFF2-40B4-BE49-F238E27FC236}">
                <a16:creationId xmlns:a16="http://schemas.microsoft.com/office/drawing/2014/main" id="{2FCB205A-8880-48FE-B4FE-0769EE74F58D}"/>
              </a:ext>
            </a:extLst>
          </p:cNvPr>
          <p:cNvSpPr>
            <a:spLocks noGrp="1"/>
          </p:cNvSpPr>
          <p:nvPr>
            <p:ph idx="1"/>
          </p:nvPr>
        </p:nvSpPr>
        <p:spPr/>
        <p:txBody>
          <a:bodyPr/>
          <a:lstStyle/>
          <a:p>
            <a:r>
              <a:rPr lang="en-US" dirty="0"/>
              <a:t>1. ML - Small amount of dataset</a:t>
            </a:r>
          </a:p>
          <a:p>
            <a:r>
              <a:rPr lang="en-US" dirty="0"/>
              <a:t>2. DL - On Large amount or Big Dataset</a:t>
            </a:r>
          </a:p>
          <a:p>
            <a:r>
              <a:rPr lang="en-US" dirty="0"/>
              <a:t>3. NLP - Text Analyzing and Text Mining</a:t>
            </a:r>
            <a:endParaRPr lang="en-IN" dirty="0"/>
          </a:p>
        </p:txBody>
      </p:sp>
    </p:spTree>
    <p:extLst>
      <p:ext uri="{BB962C8B-B14F-4D97-AF65-F5344CB8AC3E}">
        <p14:creationId xmlns:p14="http://schemas.microsoft.com/office/powerpoint/2010/main" val="1952643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Now time to understand NLP</a:t>
            </a:r>
            <a:endParaRPr lang="en-US" dirty="0"/>
          </a:p>
        </p:txBody>
      </p:sp>
      <p:pic>
        <p:nvPicPr>
          <p:cNvPr id="3074" name="Picture 2" descr="Dog Typing GIFs | Tenor">
            <a:extLst>
              <a:ext uri="{FF2B5EF4-FFF2-40B4-BE49-F238E27FC236}">
                <a16:creationId xmlns:a16="http://schemas.microsoft.com/office/drawing/2014/main" id="{CA9925AD-5C27-4176-9C05-0C20E55D0D0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63476" y="1161382"/>
            <a:ext cx="2663779" cy="277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977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97EB4-3757-4442-B198-1708373DA4E2}"/>
              </a:ext>
            </a:extLst>
          </p:cNvPr>
          <p:cNvSpPr>
            <a:spLocks noGrp="1"/>
          </p:cNvSpPr>
          <p:nvPr>
            <p:ph type="title"/>
          </p:nvPr>
        </p:nvSpPr>
        <p:spPr/>
        <p:txBody>
          <a:bodyPr>
            <a:normAutofit fontScale="90000"/>
          </a:bodyPr>
          <a:lstStyle/>
          <a:p>
            <a:r>
              <a:rPr lang="en-US" dirty="0"/>
              <a:t>NLP (Natural Language Processing)</a:t>
            </a:r>
            <a:endParaRPr lang="en-IN" dirty="0"/>
          </a:p>
        </p:txBody>
      </p:sp>
      <p:sp>
        <p:nvSpPr>
          <p:cNvPr id="3" name="Content Placeholder 2">
            <a:extLst>
              <a:ext uri="{FF2B5EF4-FFF2-40B4-BE49-F238E27FC236}">
                <a16:creationId xmlns:a16="http://schemas.microsoft.com/office/drawing/2014/main" id="{29680990-205A-4957-98D5-374DA9F5BA4A}"/>
              </a:ext>
            </a:extLst>
          </p:cNvPr>
          <p:cNvSpPr>
            <a:spLocks noGrp="1"/>
          </p:cNvSpPr>
          <p:nvPr>
            <p:ph idx="1"/>
          </p:nvPr>
        </p:nvSpPr>
        <p:spPr/>
        <p:txBody>
          <a:bodyPr>
            <a:normAutofit fontScale="92500" lnSpcReduction="20000"/>
          </a:bodyPr>
          <a:lstStyle/>
          <a:p>
            <a:pPr algn="just"/>
            <a:r>
              <a:rPr lang="en-US" dirty="0">
                <a:solidFill>
                  <a:srgbClr val="FF0000"/>
                </a:solidFill>
              </a:rPr>
              <a:t>Natural Language Processing (NLP)</a:t>
            </a:r>
            <a:r>
              <a:rPr lang="en-US" dirty="0"/>
              <a:t> is a field of Artificial Intelligence (AI) that makes human language intelligible to machines. NLP combines the power of linguistics and computer science to study the rules and structure of language, and create intelligent systems (run on machine learning and NLP algorithms) capable of understanding, analyzing, and extracting meaning from text and speech.</a:t>
            </a:r>
            <a:endParaRPr lang="en-IN" dirty="0"/>
          </a:p>
          <a:p>
            <a:pPr algn="just"/>
            <a:endParaRPr lang="en-IN" dirty="0"/>
          </a:p>
        </p:txBody>
      </p:sp>
    </p:spTree>
    <p:extLst>
      <p:ext uri="{BB962C8B-B14F-4D97-AF65-F5344CB8AC3E}">
        <p14:creationId xmlns:p14="http://schemas.microsoft.com/office/powerpoint/2010/main" val="1351470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413E-0666-47B1-A915-1B273D592C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E1081C7-A66F-40DB-B88A-D65D602E23C7}"/>
              </a:ext>
            </a:extLst>
          </p:cNvPr>
          <p:cNvSpPr>
            <a:spLocks noGrp="1"/>
          </p:cNvSpPr>
          <p:nvPr>
            <p:ph idx="1"/>
          </p:nvPr>
        </p:nvSpPr>
        <p:spPr/>
        <p:txBody>
          <a:bodyPr>
            <a:normAutofit fontScale="92500" lnSpcReduction="20000"/>
          </a:bodyPr>
          <a:lstStyle/>
          <a:p>
            <a:pPr algn="just">
              <a:lnSpc>
                <a:spcPct val="120000"/>
              </a:lnSpc>
            </a:pPr>
            <a:r>
              <a:rPr lang="en-US" dirty="0"/>
              <a:t>Natural Language Processing (NLP) allows machines to break down and interpret human language. It’s at the core of tools we use every day – from translation software, chatbots, spam filters, and search engines, to grammar correction software, voice assistants, and social media monitoring tools.</a:t>
            </a:r>
          </a:p>
        </p:txBody>
      </p:sp>
    </p:spTree>
    <p:extLst>
      <p:ext uri="{BB962C8B-B14F-4D97-AF65-F5344CB8AC3E}">
        <p14:creationId xmlns:p14="http://schemas.microsoft.com/office/powerpoint/2010/main" val="4152965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9523-117B-429A-9039-CC4B2BE21373}"/>
              </a:ext>
            </a:extLst>
          </p:cNvPr>
          <p:cNvSpPr>
            <a:spLocks noGrp="1"/>
          </p:cNvSpPr>
          <p:nvPr>
            <p:ph type="title"/>
          </p:nvPr>
        </p:nvSpPr>
        <p:spPr/>
        <p:txBody>
          <a:bodyPr/>
          <a:lstStyle/>
          <a:p>
            <a:r>
              <a:rPr lang="en-US" dirty="0"/>
              <a:t>Live famous example of NLP</a:t>
            </a:r>
            <a:endParaRPr lang="en-IN" dirty="0"/>
          </a:p>
        </p:txBody>
      </p:sp>
      <p:sp>
        <p:nvSpPr>
          <p:cNvPr id="3" name="Content Placeholder 2">
            <a:extLst>
              <a:ext uri="{FF2B5EF4-FFF2-40B4-BE49-F238E27FC236}">
                <a16:creationId xmlns:a16="http://schemas.microsoft.com/office/drawing/2014/main" id="{045863C8-65AF-4509-981C-D670398B3490}"/>
              </a:ext>
            </a:extLst>
          </p:cNvPr>
          <p:cNvSpPr>
            <a:spLocks noGrp="1"/>
          </p:cNvSpPr>
          <p:nvPr>
            <p:ph idx="1"/>
          </p:nvPr>
        </p:nvSpPr>
        <p:spPr/>
        <p:txBody>
          <a:bodyPr>
            <a:normAutofit fontScale="62500" lnSpcReduction="20000"/>
          </a:bodyPr>
          <a:lstStyle/>
          <a:p>
            <a:pPr algn="just">
              <a:lnSpc>
                <a:spcPct val="120000"/>
              </a:lnSpc>
            </a:pPr>
            <a:r>
              <a:rPr lang="en-US" dirty="0"/>
              <a:t>NLP is used to understand the structure and meaning of human language by analyzing different aspects like syntax, semantics, pragmatics, and morphology. Then, computer science transforms this linguistic knowledge into rule-based, machine learning algorithms that can solve specific problems and perform desired tasks.</a:t>
            </a:r>
          </a:p>
          <a:p>
            <a:pPr algn="just">
              <a:lnSpc>
                <a:spcPct val="120000"/>
              </a:lnSpc>
            </a:pPr>
            <a:r>
              <a:rPr lang="en-US" dirty="0"/>
              <a:t>Take Gmail example, Emails are automatically categorized as Promotions, Social, Primary, or Spam, thanks to an NLP task called keyword extraction. By “reading” words in subject lines and associating them with predetermined tags, machines automatically learn which category to assign email’s label.</a:t>
            </a:r>
            <a:endParaRPr lang="en-IN" dirty="0"/>
          </a:p>
        </p:txBody>
      </p:sp>
    </p:spTree>
    <p:extLst>
      <p:ext uri="{BB962C8B-B14F-4D97-AF65-F5344CB8AC3E}">
        <p14:creationId xmlns:p14="http://schemas.microsoft.com/office/powerpoint/2010/main" val="2883998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4DE4-F7CD-4B91-94B4-14A8C25C8F8F}"/>
              </a:ext>
            </a:extLst>
          </p:cNvPr>
          <p:cNvSpPr>
            <a:spLocks noGrp="1"/>
          </p:cNvSpPr>
          <p:nvPr>
            <p:ph type="title"/>
          </p:nvPr>
        </p:nvSpPr>
        <p:spPr/>
        <p:txBody>
          <a:bodyPr/>
          <a:lstStyle/>
          <a:p>
            <a:r>
              <a:rPr lang="en-IN" dirty="0"/>
              <a:t>Common Examples of NLP</a:t>
            </a:r>
          </a:p>
        </p:txBody>
      </p:sp>
      <p:sp>
        <p:nvSpPr>
          <p:cNvPr id="3" name="Content Placeholder 2">
            <a:extLst>
              <a:ext uri="{FF2B5EF4-FFF2-40B4-BE49-F238E27FC236}">
                <a16:creationId xmlns:a16="http://schemas.microsoft.com/office/drawing/2014/main" id="{4DBB9693-1F7C-4CD3-BA58-EBA07E0154EC}"/>
              </a:ext>
            </a:extLst>
          </p:cNvPr>
          <p:cNvSpPr>
            <a:spLocks noGrp="1"/>
          </p:cNvSpPr>
          <p:nvPr>
            <p:ph idx="1"/>
          </p:nvPr>
        </p:nvSpPr>
        <p:spPr/>
        <p:txBody>
          <a:bodyPr>
            <a:normAutofit fontScale="70000" lnSpcReduction="20000"/>
          </a:bodyPr>
          <a:lstStyle/>
          <a:p>
            <a:r>
              <a:rPr lang="en-IN" dirty="0"/>
              <a:t>Email filters</a:t>
            </a:r>
          </a:p>
          <a:p>
            <a:r>
              <a:rPr lang="en-IN" dirty="0"/>
              <a:t>Virtual assistants, voice assistants, or smart speakers</a:t>
            </a:r>
          </a:p>
          <a:p>
            <a:r>
              <a:rPr lang="en-IN" dirty="0"/>
              <a:t>Online search engines</a:t>
            </a:r>
          </a:p>
          <a:p>
            <a:r>
              <a:rPr lang="en-IN" dirty="0"/>
              <a:t>Predictive text and autocorrect</a:t>
            </a:r>
          </a:p>
          <a:p>
            <a:r>
              <a:rPr lang="en-IN" dirty="0"/>
              <a:t>Monitor brand sentiment on social media</a:t>
            </a:r>
          </a:p>
          <a:p>
            <a:r>
              <a:rPr lang="en-IN" dirty="0"/>
              <a:t>Sorting customer feedback</a:t>
            </a:r>
          </a:p>
          <a:p>
            <a:r>
              <a:rPr lang="en-IN" dirty="0"/>
              <a:t>Automating processes in customer support</a:t>
            </a:r>
          </a:p>
          <a:p>
            <a:r>
              <a:rPr lang="en-IN" dirty="0"/>
              <a:t>Chatbots</a:t>
            </a:r>
          </a:p>
          <a:p>
            <a:r>
              <a:rPr lang="en-IN" dirty="0"/>
              <a:t>Automatic summarization</a:t>
            </a:r>
          </a:p>
          <a:p>
            <a:r>
              <a:rPr lang="en-IN" dirty="0"/>
              <a:t>Machine translation</a:t>
            </a:r>
          </a:p>
          <a:p>
            <a:r>
              <a:rPr lang="en-IN" dirty="0"/>
              <a:t>Natural language generation</a:t>
            </a:r>
          </a:p>
        </p:txBody>
      </p:sp>
    </p:spTree>
    <p:extLst>
      <p:ext uri="{BB962C8B-B14F-4D97-AF65-F5344CB8AC3E}">
        <p14:creationId xmlns:p14="http://schemas.microsoft.com/office/powerpoint/2010/main" val="1108296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CD37-4F7F-46AF-B93D-C9FD2DA77F56}"/>
              </a:ext>
            </a:extLst>
          </p:cNvPr>
          <p:cNvSpPr>
            <a:spLocks noGrp="1"/>
          </p:cNvSpPr>
          <p:nvPr>
            <p:ph type="title"/>
          </p:nvPr>
        </p:nvSpPr>
        <p:spPr/>
        <p:txBody>
          <a:bodyPr/>
          <a:lstStyle/>
          <a:p>
            <a:r>
              <a:rPr lang="en-US" dirty="0"/>
              <a:t>Library of NLP</a:t>
            </a:r>
            <a:endParaRPr lang="en-IN" dirty="0"/>
          </a:p>
        </p:txBody>
      </p:sp>
      <p:sp>
        <p:nvSpPr>
          <p:cNvPr id="3" name="Content Placeholder 2">
            <a:extLst>
              <a:ext uri="{FF2B5EF4-FFF2-40B4-BE49-F238E27FC236}">
                <a16:creationId xmlns:a16="http://schemas.microsoft.com/office/drawing/2014/main" id="{CC6E8C73-8912-469A-BD26-75DEB8BC4D80}"/>
              </a:ext>
            </a:extLst>
          </p:cNvPr>
          <p:cNvSpPr>
            <a:spLocks noGrp="1"/>
          </p:cNvSpPr>
          <p:nvPr>
            <p:ph idx="1"/>
          </p:nvPr>
        </p:nvSpPr>
        <p:spPr/>
        <p:txBody>
          <a:bodyPr>
            <a:noAutofit/>
          </a:bodyPr>
          <a:lstStyle/>
          <a:p>
            <a:pPr algn="just">
              <a:lnSpc>
                <a:spcPct val="120000"/>
              </a:lnSpc>
            </a:pPr>
            <a:r>
              <a:rPr lang="en-US" sz="1200" b="1" dirty="0" err="1">
                <a:solidFill>
                  <a:srgbClr val="FF0000"/>
                </a:solidFill>
              </a:rPr>
              <a:t>MonkeyLearn</a:t>
            </a:r>
            <a:r>
              <a:rPr lang="en-US" sz="1200" dirty="0"/>
              <a:t> is a SaaS platform that lets you build customized natural language processing models to perform tasks like sentiment analysis and keyword extraction. Developers can connect NLP models via the API in Python, while those with no programming skills can upload datasets via the smart interface, or connect to everyday apps like Google Sheets, Excel, Zapier, Zendesk, and more.</a:t>
            </a:r>
          </a:p>
          <a:p>
            <a:pPr algn="just">
              <a:lnSpc>
                <a:spcPct val="120000"/>
              </a:lnSpc>
            </a:pPr>
            <a:r>
              <a:rPr lang="en-US" sz="1200" b="1" dirty="0">
                <a:solidFill>
                  <a:srgbClr val="FF0000"/>
                </a:solidFill>
              </a:rPr>
              <a:t>Natural Language Toolkit (NLTK) </a:t>
            </a:r>
            <a:r>
              <a:rPr lang="en-US" sz="1200" dirty="0"/>
              <a:t>is a suite of libraries for building Python programs that can deal with a wide variety of NLP tasks. It is the most popular Python library for NLP, has a very active community behind it, and is often used for educational purposes. There is a handbook and tutorial for using NLTK, but it’s a pretty steep learning curve.</a:t>
            </a:r>
          </a:p>
          <a:p>
            <a:pPr algn="just">
              <a:lnSpc>
                <a:spcPct val="120000"/>
              </a:lnSpc>
            </a:pPr>
            <a:r>
              <a:rPr lang="en-US" sz="1200" b="1" dirty="0" err="1">
                <a:solidFill>
                  <a:srgbClr val="FF0000"/>
                </a:solidFill>
              </a:rPr>
              <a:t>SpaCy</a:t>
            </a:r>
            <a:r>
              <a:rPr lang="en-US" sz="1200" dirty="0">
                <a:solidFill>
                  <a:srgbClr val="FF0000"/>
                </a:solidFill>
              </a:rPr>
              <a:t> </a:t>
            </a:r>
            <a:r>
              <a:rPr lang="en-US" sz="1200" dirty="0"/>
              <a:t>is a free open-source library for advanced natural language processing in Python. It has been specifically designed to build NLP applications that can help you understand large volumes of text.</a:t>
            </a:r>
          </a:p>
          <a:p>
            <a:pPr algn="just">
              <a:lnSpc>
                <a:spcPct val="120000"/>
              </a:lnSpc>
            </a:pPr>
            <a:r>
              <a:rPr lang="en-US" sz="1200" b="1" dirty="0" err="1">
                <a:solidFill>
                  <a:srgbClr val="FF0000"/>
                </a:solidFill>
              </a:rPr>
              <a:t>TextBlob</a:t>
            </a:r>
            <a:r>
              <a:rPr lang="en-US" sz="1200" dirty="0"/>
              <a:t> is a Python library with a simple interface to perform a variety of NLP tasks. Built on the shoulders of NLTK and another library called Pattern, it is intuitive and user-friendly, which makes it ideal for beginners. Learn more about how to use </a:t>
            </a:r>
            <a:r>
              <a:rPr lang="en-US" sz="1200" dirty="0" err="1"/>
              <a:t>TextBlob</a:t>
            </a:r>
            <a:r>
              <a:rPr lang="en-US" sz="1200" dirty="0"/>
              <a:t> and its features.</a:t>
            </a:r>
            <a:endParaRPr lang="en-IN" sz="1200" dirty="0"/>
          </a:p>
        </p:txBody>
      </p:sp>
    </p:spTree>
    <p:extLst>
      <p:ext uri="{BB962C8B-B14F-4D97-AF65-F5344CB8AC3E}">
        <p14:creationId xmlns:p14="http://schemas.microsoft.com/office/powerpoint/2010/main" val="3046655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BC2E-A9F2-4298-B2F4-1FC01DD3379F}"/>
              </a:ext>
            </a:extLst>
          </p:cNvPr>
          <p:cNvSpPr>
            <a:spLocks noGrp="1"/>
          </p:cNvSpPr>
          <p:nvPr>
            <p:ph type="title"/>
          </p:nvPr>
        </p:nvSpPr>
        <p:spPr>
          <a:xfrm>
            <a:off x="1763486" y="3716261"/>
            <a:ext cx="7112705" cy="1427239"/>
          </a:xfrm>
        </p:spPr>
        <p:txBody>
          <a:bodyPr>
            <a:noAutofit/>
          </a:bodyPr>
          <a:lstStyle/>
          <a:p>
            <a:r>
              <a:rPr lang="en-US" sz="1600" b="1" i="0" dirty="0">
                <a:solidFill>
                  <a:srgbClr val="334960"/>
                </a:solidFill>
                <a:effectLst/>
                <a:latin typeface="sf_pro_displaymedium"/>
              </a:rPr>
              <a:t>NLP (Natural Language Processing)</a:t>
            </a:r>
            <a:r>
              <a:rPr lang="en-US" sz="1600" b="0" i="0" dirty="0">
                <a:solidFill>
                  <a:srgbClr val="334960"/>
                </a:solidFill>
                <a:effectLst/>
                <a:latin typeface="Roboto" panose="02000000000000000000" pitchFamily="2" charset="0"/>
              </a:rPr>
              <a:t>: It understands the text's meaning.</a:t>
            </a:r>
            <a:br>
              <a:rPr lang="en-US" sz="1600" b="0" i="0" dirty="0">
                <a:solidFill>
                  <a:srgbClr val="334960"/>
                </a:solidFill>
                <a:effectLst/>
                <a:latin typeface="Roboto" panose="02000000000000000000" pitchFamily="2" charset="0"/>
              </a:rPr>
            </a:br>
            <a:r>
              <a:rPr lang="en-US" sz="1600" b="1" i="0" dirty="0">
                <a:solidFill>
                  <a:srgbClr val="334960"/>
                </a:solidFill>
                <a:effectLst/>
                <a:latin typeface="sf_pro_displaymedium"/>
              </a:rPr>
              <a:t>NLU (Natural Language Understanding)</a:t>
            </a:r>
            <a:r>
              <a:rPr lang="en-US" sz="1600" b="0" i="0" dirty="0">
                <a:solidFill>
                  <a:srgbClr val="334960"/>
                </a:solidFill>
                <a:effectLst/>
                <a:latin typeface="Roboto" panose="02000000000000000000" pitchFamily="2" charset="0"/>
              </a:rPr>
              <a:t>: Whole processes such as decisions and actions are taken by NLP.</a:t>
            </a:r>
            <a:br>
              <a:rPr lang="en-US" sz="1600" b="0" i="0" dirty="0">
                <a:solidFill>
                  <a:srgbClr val="334960"/>
                </a:solidFill>
                <a:effectLst/>
                <a:latin typeface="Roboto" panose="02000000000000000000" pitchFamily="2" charset="0"/>
              </a:rPr>
            </a:br>
            <a:r>
              <a:rPr lang="en-US" sz="1600" b="1" i="0" dirty="0">
                <a:solidFill>
                  <a:srgbClr val="334960"/>
                </a:solidFill>
                <a:effectLst/>
                <a:latin typeface="sf_pro_displaymedium"/>
              </a:rPr>
              <a:t>NLG (Natural Language Generation)</a:t>
            </a:r>
            <a:r>
              <a:rPr lang="en-US" sz="1600" b="0" i="0" dirty="0">
                <a:solidFill>
                  <a:srgbClr val="334960"/>
                </a:solidFill>
                <a:effectLst/>
                <a:latin typeface="Roboto" panose="02000000000000000000" pitchFamily="2" charset="0"/>
              </a:rPr>
              <a:t>: It generates the human language text from structured data generated by the system to respond.</a:t>
            </a:r>
            <a:endParaRPr lang="en-IN" sz="1600" dirty="0"/>
          </a:p>
        </p:txBody>
      </p:sp>
      <p:graphicFrame>
        <p:nvGraphicFramePr>
          <p:cNvPr id="5" name="Content Placeholder 4">
            <a:extLst>
              <a:ext uri="{FF2B5EF4-FFF2-40B4-BE49-F238E27FC236}">
                <a16:creationId xmlns:a16="http://schemas.microsoft.com/office/drawing/2014/main" id="{D0F09127-E8C0-408A-88E0-A1300F46DDCB}"/>
              </a:ext>
            </a:extLst>
          </p:cNvPr>
          <p:cNvGraphicFramePr>
            <a:graphicFrameLocks noGrp="1"/>
          </p:cNvGraphicFramePr>
          <p:nvPr>
            <p:ph idx="1"/>
            <p:extLst>
              <p:ext uri="{D42A27DB-BD31-4B8C-83A1-F6EECF244321}">
                <p14:modId xmlns:p14="http://schemas.microsoft.com/office/powerpoint/2010/main" val="3348269523"/>
              </p:ext>
            </p:extLst>
          </p:nvPr>
        </p:nvGraphicFramePr>
        <p:xfrm>
          <a:off x="1966686" y="-67584"/>
          <a:ext cx="6720567" cy="4117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F9F682D-91A3-49DE-8A10-7AC1BA3F80D1}"/>
              </a:ext>
            </a:extLst>
          </p:cNvPr>
          <p:cNvSpPr txBox="1"/>
          <p:nvPr/>
        </p:nvSpPr>
        <p:spPr>
          <a:xfrm>
            <a:off x="1770491" y="-835"/>
            <a:ext cx="5682595" cy="646331"/>
          </a:xfrm>
          <a:prstGeom prst="rect">
            <a:avLst/>
          </a:prstGeom>
          <a:noFill/>
        </p:spPr>
        <p:txBody>
          <a:bodyPr wrap="square">
            <a:spAutoFit/>
          </a:bodyPr>
          <a:lstStyle/>
          <a:p>
            <a:r>
              <a:rPr lang="en-US" sz="1800" b="0" i="0" dirty="0">
                <a:solidFill>
                  <a:srgbClr val="FF0000"/>
                </a:solidFill>
                <a:effectLst/>
                <a:latin typeface="Roboto" panose="02000000000000000000" pitchFamily="2" charset="0"/>
              </a:rPr>
              <a:t>A combination of NLU and NLG gives an NLP system.</a:t>
            </a:r>
            <a:br>
              <a:rPr lang="en-US" sz="1800" b="0" i="0" dirty="0">
                <a:solidFill>
                  <a:srgbClr val="FF0000"/>
                </a:solidFill>
                <a:effectLst/>
                <a:latin typeface="Roboto" panose="02000000000000000000" pitchFamily="2" charset="0"/>
              </a:rPr>
            </a:br>
            <a:endParaRPr lang="en-IN" dirty="0">
              <a:solidFill>
                <a:srgbClr val="FF0000"/>
              </a:solidFill>
            </a:endParaRPr>
          </a:p>
        </p:txBody>
      </p:sp>
    </p:spTree>
    <p:extLst>
      <p:ext uri="{BB962C8B-B14F-4D97-AF65-F5344CB8AC3E}">
        <p14:creationId xmlns:p14="http://schemas.microsoft.com/office/powerpoint/2010/main" val="3499924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01C0-3F11-4A4F-B187-880A6D65962C}"/>
              </a:ext>
            </a:extLst>
          </p:cNvPr>
          <p:cNvSpPr>
            <a:spLocks noGrp="1"/>
          </p:cNvSpPr>
          <p:nvPr>
            <p:ph type="title"/>
          </p:nvPr>
        </p:nvSpPr>
        <p:spPr>
          <a:xfrm>
            <a:off x="1828800" y="436033"/>
            <a:ext cx="6902248" cy="725349"/>
          </a:xfrm>
        </p:spPr>
        <p:txBody>
          <a:bodyPr>
            <a:normAutofit fontScale="90000"/>
          </a:bodyPr>
          <a:lstStyle/>
          <a:p>
            <a:r>
              <a:rPr lang="en-US" dirty="0"/>
              <a:t>common techniques that you can use to handle your text data using NLP</a:t>
            </a:r>
            <a:endParaRPr lang="en-IN" dirty="0"/>
          </a:p>
        </p:txBody>
      </p:sp>
      <p:sp>
        <p:nvSpPr>
          <p:cNvPr id="3" name="Content Placeholder 2">
            <a:extLst>
              <a:ext uri="{FF2B5EF4-FFF2-40B4-BE49-F238E27FC236}">
                <a16:creationId xmlns:a16="http://schemas.microsoft.com/office/drawing/2014/main" id="{A8B7DC14-B2F6-401A-8009-0C0A72A9C4E9}"/>
              </a:ext>
            </a:extLst>
          </p:cNvPr>
          <p:cNvSpPr>
            <a:spLocks noGrp="1"/>
          </p:cNvSpPr>
          <p:nvPr>
            <p:ph idx="1"/>
          </p:nvPr>
        </p:nvSpPr>
        <p:spPr>
          <a:xfrm>
            <a:off x="2470355" y="1390795"/>
            <a:ext cx="6260693" cy="3508626"/>
          </a:xfrm>
        </p:spPr>
        <p:txBody>
          <a:bodyPr>
            <a:normAutofit fontScale="70000" lnSpcReduction="20000"/>
          </a:bodyPr>
          <a:lstStyle/>
          <a:p>
            <a:r>
              <a:rPr lang="en-IN" dirty="0"/>
              <a:t>Tokenization</a:t>
            </a:r>
          </a:p>
          <a:p>
            <a:r>
              <a:rPr lang="en-IN" dirty="0"/>
              <a:t>Stop Words Removal</a:t>
            </a:r>
          </a:p>
          <a:p>
            <a:r>
              <a:rPr lang="en-IN" dirty="0"/>
              <a:t>Lemmatization and stemming</a:t>
            </a:r>
          </a:p>
          <a:p>
            <a:r>
              <a:rPr lang="en-IN" dirty="0"/>
              <a:t>Word Embeddings (word that have same meaning)</a:t>
            </a:r>
          </a:p>
          <a:p>
            <a:r>
              <a:rPr lang="en-IN" dirty="0"/>
              <a:t>Term Frequency-Inverse Document Frequency (TF-IDF)</a:t>
            </a:r>
          </a:p>
          <a:p>
            <a:r>
              <a:rPr lang="en-IN" dirty="0"/>
              <a:t>Topic </a:t>
            </a:r>
            <a:r>
              <a:rPr lang="en-IN" dirty="0" err="1"/>
              <a:t>Modeling</a:t>
            </a:r>
            <a:endParaRPr lang="en-IN" dirty="0"/>
          </a:p>
          <a:p>
            <a:r>
              <a:rPr lang="en-IN" dirty="0"/>
              <a:t>Sentiment Analysis</a:t>
            </a:r>
          </a:p>
          <a:p>
            <a:r>
              <a:rPr lang="en-IN" dirty="0"/>
              <a:t>Summarization</a:t>
            </a:r>
          </a:p>
          <a:p>
            <a:r>
              <a:rPr lang="en-IN" dirty="0"/>
              <a:t>Keywords extraction</a:t>
            </a:r>
          </a:p>
          <a:p>
            <a:r>
              <a:rPr lang="en-IN" dirty="0"/>
              <a:t>Named Entity Recognition (NER)</a:t>
            </a:r>
          </a:p>
        </p:txBody>
      </p:sp>
    </p:spTree>
    <p:extLst>
      <p:ext uri="{BB962C8B-B14F-4D97-AF65-F5344CB8AC3E}">
        <p14:creationId xmlns:p14="http://schemas.microsoft.com/office/powerpoint/2010/main" val="63858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661"/>
            <a:ext cx="8259098" cy="763526"/>
          </a:xfrm>
        </p:spPr>
        <p:txBody>
          <a:bodyPr>
            <a:normAutofit/>
          </a:bodyPr>
          <a:lstStyle/>
          <a:p>
            <a:pPr algn="ctr"/>
            <a:r>
              <a:rPr lang="en-IN" b="1" dirty="0">
                <a:solidFill>
                  <a:srgbClr val="25265E"/>
                </a:solidFill>
                <a:latin typeface="euclid_circular_a"/>
              </a:rPr>
              <a:t>What is Data Science…?</a:t>
            </a:r>
            <a:endParaRPr lang="en-US" b="1" dirty="0">
              <a:solidFill>
                <a:srgbClr val="25265E"/>
              </a:solidFill>
              <a:latin typeface="euclid_circular_a"/>
            </a:endParaRPr>
          </a:p>
        </p:txBody>
      </p:sp>
      <p:pic>
        <p:nvPicPr>
          <p:cNvPr id="1028" name="Picture 4" descr="My Little Pony Friendship is Magic">
            <a:extLst>
              <a:ext uri="{FF2B5EF4-FFF2-40B4-BE49-F238E27FC236}">
                <a16:creationId xmlns:a16="http://schemas.microsoft.com/office/drawing/2014/main" id="{0FAFAF0D-80B6-429D-BC8C-92906B7918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2917" y="1716434"/>
            <a:ext cx="5677343" cy="341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461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2FD9-F2C9-4990-BC74-6A78D40D1FE1}"/>
              </a:ext>
            </a:extLst>
          </p:cNvPr>
          <p:cNvSpPr>
            <a:spLocks noGrp="1"/>
          </p:cNvSpPr>
          <p:nvPr>
            <p:ph type="title"/>
          </p:nvPr>
        </p:nvSpPr>
        <p:spPr/>
        <p:txBody>
          <a:bodyPr/>
          <a:lstStyle/>
          <a:p>
            <a:r>
              <a:rPr lang="en-IN" dirty="0"/>
              <a:t>Installing Python</a:t>
            </a:r>
          </a:p>
        </p:txBody>
      </p:sp>
      <p:sp>
        <p:nvSpPr>
          <p:cNvPr id="3" name="Content Placeholder 2">
            <a:extLst>
              <a:ext uri="{FF2B5EF4-FFF2-40B4-BE49-F238E27FC236}">
                <a16:creationId xmlns:a16="http://schemas.microsoft.com/office/drawing/2014/main" id="{AB30D402-CFAE-4907-9020-7D42276DF614}"/>
              </a:ext>
            </a:extLst>
          </p:cNvPr>
          <p:cNvSpPr>
            <a:spLocks noGrp="1"/>
          </p:cNvSpPr>
          <p:nvPr>
            <p:ph idx="1"/>
          </p:nvPr>
        </p:nvSpPr>
        <p:spPr>
          <a:xfrm>
            <a:off x="0" y="1718187"/>
            <a:ext cx="4735033" cy="3030793"/>
          </a:xfrm>
        </p:spPr>
        <p:txBody>
          <a:bodyPr>
            <a:normAutofit fontScale="70000" lnSpcReduction="20000"/>
          </a:bodyPr>
          <a:lstStyle/>
          <a:p>
            <a:pPr algn="just"/>
            <a:r>
              <a:rPr lang="en-US" dirty="0">
                <a:solidFill>
                  <a:schemeClr val="bg1"/>
                </a:solidFill>
              </a:rPr>
              <a:t>Python is pre-installed on most Unix systems, including Linux and MAC OS X </a:t>
            </a:r>
          </a:p>
          <a:p>
            <a:pPr marL="0" indent="0" algn="just">
              <a:buNone/>
            </a:pPr>
            <a:endParaRPr lang="en-US" dirty="0">
              <a:solidFill>
                <a:schemeClr val="bg1"/>
              </a:solidFill>
            </a:endParaRPr>
          </a:p>
          <a:p>
            <a:pPr algn="just"/>
            <a:r>
              <a:rPr lang="en-US" dirty="0">
                <a:solidFill>
                  <a:schemeClr val="bg1"/>
                </a:solidFill>
              </a:rPr>
              <a:t>But for in Windows Operating Systems , user can download from the </a:t>
            </a:r>
            <a:r>
              <a:rPr lang="en-US" dirty="0">
                <a:solidFill>
                  <a:schemeClr val="bg1"/>
                </a:solidFill>
                <a:hlinkClick r:id="rId2">
                  <a:extLst>
                    <a:ext uri="{A12FA001-AC4F-418D-AE19-62706E023703}">
                      <ahyp:hlinkClr xmlns:ahyp="http://schemas.microsoft.com/office/drawing/2018/hyperlinkcolor" val="tx"/>
                    </a:ext>
                  </a:extLst>
                </a:hlinkClick>
              </a:rPr>
              <a:t>https://www.python.org/downloads/</a:t>
            </a:r>
            <a:endParaRPr lang="en-US" dirty="0">
              <a:solidFill>
                <a:schemeClr val="bg1"/>
              </a:solidFill>
            </a:endParaRPr>
          </a:p>
          <a:p>
            <a:pPr algn="just"/>
            <a:endParaRPr lang="en-US" dirty="0">
              <a:solidFill>
                <a:schemeClr val="bg1"/>
              </a:solidFill>
            </a:endParaRPr>
          </a:p>
          <a:p>
            <a:pPr algn="just"/>
            <a:r>
              <a:rPr lang="en-US" dirty="0">
                <a:solidFill>
                  <a:schemeClr val="bg1"/>
                </a:solidFill>
              </a:rPr>
              <a:t>from the above link download latest version of python IDE and install, recent version is 3.9.1 but most of them uses version 2.7.7 only</a:t>
            </a:r>
            <a:endParaRPr lang="en-IN" dirty="0">
              <a:solidFill>
                <a:schemeClr val="bg1"/>
              </a:solidFill>
            </a:endParaRPr>
          </a:p>
          <a:p>
            <a:endParaRPr lang="en-IN" dirty="0"/>
          </a:p>
        </p:txBody>
      </p:sp>
      <p:pic>
        <p:nvPicPr>
          <p:cNvPr id="4" name="Picture 3">
            <a:extLst>
              <a:ext uri="{FF2B5EF4-FFF2-40B4-BE49-F238E27FC236}">
                <a16:creationId xmlns:a16="http://schemas.microsoft.com/office/drawing/2014/main" id="{F7E8AF69-C439-4ECB-87CC-84F8531D3469}"/>
              </a:ext>
            </a:extLst>
          </p:cNvPr>
          <p:cNvPicPr>
            <a:picLocks noChangeAspect="1"/>
          </p:cNvPicPr>
          <p:nvPr/>
        </p:nvPicPr>
        <p:blipFill rotWithShape="1">
          <a:blip r:embed="rId3"/>
          <a:srcRect l="8500" t="19029" r="6505" b="23236"/>
          <a:stretch/>
        </p:blipFill>
        <p:spPr>
          <a:xfrm>
            <a:off x="4848448" y="1926932"/>
            <a:ext cx="4295552" cy="3216568"/>
          </a:xfrm>
          <a:prstGeom prst="rect">
            <a:avLst/>
          </a:prstGeom>
        </p:spPr>
      </p:pic>
      <p:sp>
        <p:nvSpPr>
          <p:cNvPr id="6" name="TextBox 5">
            <a:extLst>
              <a:ext uri="{FF2B5EF4-FFF2-40B4-BE49-F238E27FC236}">
                <a16:creationId xmlns:a16="http://schemas.microsoft.com/office/drawing/2014/main" id="{33AB4690-9F54-4717-838E-A404F75BED4E}"/>
              </a:ext>
            </a:extLst>
          </p:cNvPr>
          <p:cNvSpPr txBox="1"/>
          <p:nvPr/>
        </p:nvSpPr>
        <p:spPr>
          <a:xfrm>
            <a:off x="5599813" y="1445715"/>
            <a:ext cx="3153351" cy="369332"/>
          </a:xfrm>
          <a:prstGeom prst="rect">
            <a:avLst/>
          </a:prstGeom>
          <a:noFill/>
        </p:spPr>
        <p:txBody>
          <a:bodyPr wrap="square">
            <a:spAutoFit/>
          </a:bodyPr>
          <a:lstStyle/>
          <a:p>
            <a:r>
              <a:rPr lang="en-IN" b="1" dirty="0">
                <a:solidFill>
                  <a:schemeClr val="bg1"/>
                </a:solidFill>
              </a:rPr>
              <a:t>Current Version: 3.9.1</a:t>
            </a:r>
          </a:p>
        </p:txBody>
      </p:sp>
    </p:spTree>
    <p:extLst>
      <p:ext uri="{BB962C8B-B14F-4D97-AF65-F5344CB8AC3E}">
        <p14:creationId xmlns:p14="http://schemas.microsoft.com/office/powerpoint/2010/main" val="3544502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4BA-DFBB-41BE-889C-7F74AF6FED19}"/>
              </a:ext>
            </a:extLst>
          </p:cNvPr>
          <p:cNvSpPr>
            <a:spLocks noGrp="1"/>
          </p:cNvSpPr>
          <p:nvPr>
            <p:ph type="title"/>
          </p:nvPr>
        </p:nvSpPr>
        <p:spPr/>
        <p:txBody>
          <a:bodyPr/>
          <a:lstStyle/>
          <a:p>
            <a:r>
              <a:rPr lang="en-US" dirty="0"/>
              <a:t>How to find python in windows</a:t>
            </a:r>
            <a:endParaRPr lang="en-IN" dirty="0"/>
          </a:p>
        </p:txBody>
      </p:sp>
      <p:sp>
        <p:nvSpPr>
          <p:cNvPr id="3" name="Content Placeholder 2">
            <a:extLst>
              <a:ext uri="{FF2B5EF4-FFF2-40B4-BE49-F238E27FC236}">
                <a16:creationId xmlns:a16="http://schemas.microsoft.com/office/drawing/2014/main" id="{9777043D-6643-4E97-9DBF-AFC3B5EBC320}"/>
              </a:ext>
            </a:extLst>
          </p:cNvPr>
          <p:cNvSpPr>
            <a:spLocks noGrp="1"/>
          </p:cNvSpPr>
          <p:nvPr>
            <p:ph idx="1"/>
          </p:nvPr>
        </p:nvSpPr>
        <p:spPr>
          <a:xfrm>
            <a:off x="5819553" y="1209366"/>
            <a:ext cx="2889372" cy="3508626"/>
          </a:xfrm>
        </p:spPr>
        <p:txBody>
          <a:bodyPr/>
          <a:lstStyle/>
          <a:p>
            <a:r>
              <a:rPr lang="en-US" dirty="0"/>
              <a:t>Once installation is completed.</a:t>
            </a:r>
          </a:p>
          <a:p>
            <a:r>
              <a:rPr lang="en-US" dirty="0"/>
              <a:t>Go To All Program</a:t>
            </a:r>
          </a:p>
          <a:p>
            <a:r>
              <a:rPr lang="en-US" dirty="0"/>
              <a:t>Click on </a:t>
            </a:r>
            <a:r>
              <a:rPr lang="en-US" b="1" dirty="0"/>
              <a:t>Python IDLE</a:t>
            </a:r>
            <a:endParaRPr lang="en-IN" b="1" dirty="0"/>
          </a:p>
        </p:txBody>
      </p:sp>
      <p:pic>
        <p:nvPicPr>
          <p:cNvPr id="5" name="Picture 4">
            <a:extLst>
              <a:ext uri="{FF2B5EF4-FFF2-40B4-BE49-F238E27FC236}">
                <a16:creationId xmlns:a16="http://schemas.microsoft.com/office/drawing/2014/main" id="{45D9A2DB-B2DC-4164-ABDE-8D9BCBB06D38}"/>
              </a:ext>
            </a:extLst>
          </p:cNvPr>
          <p:cNvPicPr>
            <a:picLocks noChangeAspect="1"/>
          </p:cNvPicPr>
          <p:nvPr/>
        </p:nvPicPr>
        <p:blipFill rotWithShape="1">
          <a:blip r:embed="rId2"/>
          <a:srcRect t="22579" r="37520"/>
          <a:stretch/>
        </p:blipFill>
        <p:spPr>
          <a:xfrm>
            <a:off x="0" y="1161382"/>
            <a:ext cx="5713228" cy="3982118"/>
          </a:xfrm>
          <a:prstGeom prst="rect">
            <a:avLst/>
          </a:prstGeom>
        </p:spPr>
      </p:pic>
    </p:spTree>
    <p:extLst>
      <p:ext uri="{BB962C8B-B14F-4D97-AF65-F5344CB8AC3E}">
        <p14:creationId xmlns:p14="http://schemas.microsoft.com/office/powerpoint/2010/main" val="3693973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F2E0-C2AD-472D-9217-B98D86912AD9}"/>
              </a:ext>
            </a:extLst>
          </p:cNvPr>
          <p:cNvSpPr>
            <a:spLocks noGrp="1"/>
          </p:cNvSpPr>
          <p:nvPr>
            <p:ph type="title"/>
          </p:nvPr>
        </p:nvSpPr>
        <p:spPr/>
        <p:txBody>
          <a:bodyPr>
            <a:normAutofit fontScale="90000"/>
          </a:bodyPr>
          <a:lstStyle/>
          <a:p>
            <a:r>
              <a:rPr lang="en-US" dirty="0"/>
              <a:t>Now see first screen of Python IDLE</a:t>
            </a:r>
            <a:endParaRPr lang="en-IN" dirty="0"/>
          </a:p>
        </p:txBody>
      </p:sp>
      <p:sp>
        <p:nvSpPr>
          <p:cNvPr id="3" name="Content Placeholder 2">
            <a:extLst>
              <a:ext uri="{FF2B5EF4-FFF2-40B4-BE49-F238E27FC236}">
                <a16:creationId xmlns:a16="http://schemas.microsoft.com/office/drawing/2014/main" id="{31E6AD19-8F65-4C3A-8E77-5A9D897BBB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B17E8D8-1753-4994-BC69-4A5FF0F88D62}"/>
              </a:ext>
            </a:extLst>
          </p:cNvPr>
          <p:cNvPicPr>
            <a:picLocks noChangeAspect="1"/>
          </p:cNvPicPr>
          <p:nvPr/>
        </p:nvPicPr>
        <p:blipFill rotWithShape="1">
          <a:blip r:embed="rId2"/>
          <a:srcRect l="8729" t="14746" r="47675" b="36331"/>
          <a:stretch/>
        </p:blipFill>
        <p:spPr>
          <a:xfrm>
            <a:off x="2459664" y="1161381"/>
            <a:ext cx="6010941" cy="3794333"/>
          </a:xfrm>
          <a:prstGeom prst="rect">
            <a:avLst/>
          </a:prstGeom>
        </p:spPr>
      </p:pic>
    </p:spTree>
    <p:extLst>
      <p:ext uri="{BB962C8B-B14F-4D97-AF65-F5344CB8AC3E}">
        <p14:creationId xmlns:p14="http://schemas.microsoft.com/office/powerpoint/2010/main" val="3751083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EBCC-E885-4833-A82F-B79EAE5CF36B}"/>
              </a:ext>
            </a:extLst>
          </p:cNvPr>
          <p:cNvSpPr>
            <a:spLocks noGrp="1"/>
          </p:cNvSpPr>
          <p:nvPr>
            <p:ph type="title"/>
          </p:nvPr>
        </p:nvSpPr>
        <p:spPr/>
        <p:txBody>
          <a:bodyPr/>
          <a:lstStyle/>
          <a:p>
            <a:endParaRPr lang="en-IN"/>
          </a:p>
        </p:txBody>
      </p:sp>
      <p:pic>
        <p:nvPicPr>
          <p:cNvPr id="7" name="Picture 4" descr="It Is Highly Unlikely That Any of This Exists: On the Origins of the  Universe ‹ Literary Hub">
            <a:extLst>
              <a:ext uri="{FF2B5EF4-FFF2-40B4-BE49-F238E27FC236}">
                <a16:creationId xmlns:a16="http://schemas.microsoft.com/office/drawing/2014/main" id="{F237FD5C-ABFB-4A2F-A040-5D453E7F5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 y="1"/>
            <a:ext cx="915159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is is Why Python Will Stay Among The Top Languages in 2021 - Python Land">
            <a:extLst>
              <a:ext uri="{FF2B5EF4-FFF2-40B4-BE49-F238E27FC236}">
                <a16:creationId xmlns:a16="http://schemas.microsoft.com/office/drawing/2014/main" id="{D17E40DD-3040-45C1-8D33-7FBA7F3BCB4C}"/>
              </a:ext>
            </a:extLst>
          </p:cNvPr>
          <p:cNvPicPr>
            <a:picLocks noChangeAspect="1" noChangeArrowheads="1"/>
          </p:cNvPicPr>
          <p:nvPr/>
        </p:nvPicPr>
        <p:blipFill>
          <a:blip r:embed="rId3">
            <a:clrChange>
              <a:clrFrom>
                <a:srgbClr val="239E46"/>
              </a:clrFrom>
              <a:clrTo>
                <a:srgbClr val="239E46">
                  <a:alpha val="0"/>
                </a:srgbClr>
              </a:clrTo>
            </a:clrChange>
            <a:extLst>
              <a:ext uri="{28A0092B-C50C-407E-A947-70E740481C1C}">
                <a14:useLocalDpi xmlns:a14="http://schemas.microsoft.com/office/drawing/2010/main" val="0"/>
              </a:ext>
            </a:extLst>
          </a:blip>
          <a:srcRect/>
          <a:stretch>
            <a:fillRect/>
          </a:stretch>
        </p:blipFill>
        <p:spPr bwMode="auto">
          <a:xfrm rot="20168216">
            <a:off x="162309" y="944242"/>
            <a:ext cx="7598523" cy="42741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62D996A-B299-4C6C-B8AC-696EB171F18B}"/>
              </a:ext>
            </a:extLst>
          </p:cNvPr>
          <p:cNvSpPr txBox="1">
            <a:spLocks/>
          </p:cNvSpPr>
          <p:nvPr/>
        </p:nvSpPr>
        <p:spPr>
          <a:xfrm>
            <a:off x="0" y="123354"/>
            <a:ext cx="5142764" cy="725349"/>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a:t>Let’s explore the universe</a:t>
            </a:r>
            <a:endParaRPr lang="en-IN" dirty="0"/>
          </a:p>
        </p:txBody>
      </p:sp>
    </p:spTree>
    <p:extLst>
      <p:ext uri="{BB962C8B-B14F-4D97-AF65-F5344CB8AC3E}">
        <p14:creationId xmlns:p14="http://schemas.microsoft.com/office/powerpoint/2010/main" val="293355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0E8C-07A4-47D2-879C-0602346122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4AD55F-6590-45A3-9BF9-825623B9B63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DF0164D-DD8B-4F5F-BEB8-D327D8F4D016}"/>
              </a:ext>
            </a:extLst>
          </p:cNvPr>
          <p:cNvPicPr>
            <a:picLocks noChangeAspect="1"/>
          </p:cNvPicPr>
          <p:nvPr/>
        </p:nvPicPr>
        <p:blipFill rotWithShape="1">
          <a:blip r:embed="rId2"/>
          <a:srcRect l="31000" t="32000" r="4516" b="13185"/>
          <a:stretch/>
        </p:blipFill>
        <p:spPr>
          <a:xfrm>
            <a:off x="342724" y="730743"/>
            <a:ext cx="8547044" cy="4086817"/>
          </a:xfrm>
          <a:prstGeom prst="rect">
            <a:avLst/>
          </a:prstGeom>
        </p:spPr>
      </p:pic>
    </p:spTree>
    <p:extLst>
      <p:ext uri="{BB962C8B-B14F-4D97-AF65-F5344CB8AC3E}">
        <p14:creationId xmlns:p14="http://schemas.microsoft.com/office/powerpoint/2010/main" val="3532093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C940-B0B0-4E46-82F4-C104A1D319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F4E7A0-093D-4A79-8D2B-0390B7CBA0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537A10-5E9F-4D53-9AF1-F63045BD11E3}"/>
              </a:ext>
            </a:extLst>
          </p:cNvPr>
          <p:cNvPicPr>
            <a:picLocks noChangeAspect="1"/>
          </p:cNvPicPr>
          <p:nvPr/>
        </p:nvPicPr>
        <p:blipFill rotWithShape="1">
          <a:blip r:embed="rId2"/>
          <a:srcRect l="32167" t="22666" r="4516" b="7670"/>
          <a:stretch/>
        </p:blipFill>
        <p:spPr>
          <a:xfrm>
            <a:off x="182880" y="701040"/>
            <a:ext cx="8763000" cy="4442460"/>
          </a:xfrm>
          <a:prstGeom prst="rect">
            <a:avLst/>
          </a:prstGeom>
        </p:spPr>
      </p:pic>
    </p:spTree>
    <p:extLst>
      <p:ext uri="{BB962C8B-B14F-4D97-AF65-F5344CB8AC3E}">
        <p14:creationId xmlns:p14="http://schemas.microsoft.com/office/powerpoint/2010/main" val="1392586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B5C4-6B31-4161-ABE5-05549ED9A326}"/>
              </a:ext>
            </a:extLst>
          </p:cNvPr>
          <p:cNvSpPr>
            <a:spLocks noGrp="1"/>
          </p:cNvSpPr>
          <p:nvPr>
            <p:ph type="title"/>
          </p:nvPr>
        </p:nvSpPr>
        <p:spPr/>
        <p:txBody>
          <a:bodyPr>
            <a:normAutofit fontScale="90000"/>
          </a:bodyPr>
          <a:lstStyle/>
          <a:p>
            <a:r>
              <a:rPr lang="en-US" dirty="0"/>
              <a:t>Variables and Data Types in Real Life</a:t>
            </a:r>
            <a:endParaRPr lang="en-IN" dirty="0"/>
          </a:p>
        </p:txBody>
      </p:sp>
      <p:sp>
        <p:nvSpPr>
          <p:cNvPr id="3" name="Content Placeholder 2">
            <a:extLst>
              <a:ext uri="{FF2B5EF4-FFF2-40B4-BE49-F238E27FC236}">
                <a16:creationId xmlns:a16="http://schemas.microsoft.com/office/drawing/2014/main" id="{E6243D6C-2E09-4A02-8C54-A04180B873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032FB5-1755-4A37-B131-63234722C4A5}"/>
              </a:ext>
            </a:extLst>
          </p:cNvPr>
          <p:cNvPicPr>
            <a:picLocks noChangeAspect="1"/>
          </p:cNvPicPr>
          <p:nvPr/>
        </p:nvPicPr>
        <p:blipFill rotWithShape="1">
          <a:blip r:embed="rId2"/>
          <a:srcRect l="15194" t="27700" r="24574" b="9871"/>
          <a:stretch/>
        </p:blipFill>
        <p:spPr>
          <a:xfrm>
            <a:off x="2448232" y="1084520"/>
            <a:ext cx="6127733" cy="3572539"/>
          </a:xfrm>
          <a:prstGeom prst="rect">
            <a:avLst/>
          </a:prstGeom>
        </p:spPr>
      </p:pic>
    </p:spTree>
    <p:extLst>
      <p:ext uri="{BB962C8B-B14F-4D97-AF65-F5344CB8AC3E}">
        <p14:creationId xmlns:p14="http://schemas.microsoft.com/office/powerpoint/2010/main" val="1208505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D10-9998-4CD7-99BA-4D0B81D50AE1}"/>
              </a:ext>
            </a:extLst>
          </p:cNvPr>
          <p:cNvSpPr>
            <a:spLocks noGrp="1"/>
          </p:cNvSpPr>
          <p:nvPr>
            <p:ph type="title"/>
          </p:nvPr>
        </p:nvSpPr>
        <p:spPr/>
        <p:txBody>
          <a:bodyPr/>
          <a:lstStyle/>
          <a:p>
            <a:r>
              <a:rPr lang="en-US" dirty="0"/>
              <a:t>Variable</a:t>
            </a:r>
            <a:endParaRPr lang="en-IN" dirty="0"/>
          </a:p>
        </p:txBody>
      </p:sp>
      <p:sp>
        <p:nvSpPr>
          <p:cNvPr id="3" name="Content Placeholder 2">
            <a:extLst>
              <a:ext uri="{FF2B5EF4-FFF2-40B4-BE49-F238E27FC236}">
                <a16:creationId xmlns:a16="http://schemas.microsoft.com/office/drawing/2014/main" id="{2F27D2E8-6EEC-403C-B477-3CFED41638C2}"/>
              </a:ext>
            </a:extLst>
          </p:cNvPr>
          <p:cNvSpPr>
            <a:spLocks noGrp="1"/>
          </p:cNvSpPr>
          <p:nvPr>
            <p:ph idx="1"/>
          </p:nvPr>
        </p:nvSpPr>
        <p:spPr>
          <a:xfrm>
            <a:off x="2448232" y="1209365"/>
            <a:ext cx="6260693" cy="3681611"/>
          </a:xfrm>
        </p:spPr>
        <p:txBody>
          <a:bodyPr>
            <a:normAutofit fontScale="55000" lnSpcReduction="20000"/>
          </a:bodyPr>
          <a:lstStyle/>
          <a:p>
            <a:r>
              <a:rPr lang="en-US" altLang="en-US" dirty="0"/>
              <a:t>No need to declare</a:t>
            </a:r>
          </a:p>
          <a:p>
            <a:r>
              <a:rPr lang="en-US" altLang="en-US" dirty="0"/>
              <a:t>Need to assign (initialize)</a:t>
            </a:r>
          </a:p>
          <a:p>
            <a:pPr lvl="2"/>
            <a:r>
              <a:rPr lang="en-US" altLang="en-US" dirty="0"/>
              <a:t>use of uninitialized variable raises exception</a:t>
            </a:r>
          </a:p>
          <a:p>
            <a:r>
              <a:rPr lang="en-US" altLang="en-US" dirty="0"/>
              <a:t>Not typed</a:t>
            </a:r>
          </a:p>
          <a:p>
            <a:pPr lvl="2">
              <a:buFontTx/>
              <a:buNone/>
            </a:pPr>
            <a:r>
              <a:rPr lang="en-US" altLang="en-US" dirty="0"/>
              <a:t>if friendly: </a:t>
            </a:r>
          </a:p>
          <a:p>
            <a:pPr lvl="2">
              <a:buFontTx/>
              <a:buNone/>
            </a:pPr>
            <a:r>
              <a:rPr lang="en-US" altLang="en-US" dirty="0"/>
              <a:t>     greeting = "hello world"</a:t>
            </a:r>
          </a:p>
          <a:p>
            <a:pPr lvl="2">
              <a:buFontTx/>
              <a:buNone/>
            </a:pPr>
            <a:r>
              <a:rPr lang="en-US" altLang="en-US" dirty="0"/>
              <a:t>else: </a:t>
            </a:r>
          </a:p>
          <a:p>
            <a:pPr lvl="2">
              <a:buFontTx/>
              <a:buNone/>
            </a:pPr>
            <a:r>
              <a:rPr lang="en-US" altLang="en-US" dirty="0"/>
              <a:t>     greeting = 12**2</a:t>
            </a:r>
          </a:p>
          <a:p>
            <a:pPr lvl="2">
              <a:buFontTx/>
              <a:buNone/>
            </a:pPr>
            <a:r>
              <a:rPr lang="en-US" altLang="en-US" dirty="0"/>
              <a:t>print greeting</a:t>
            </a:r>
          </a:p>
          <a:p>
            <a:r>
              <a:rPr lang="en-US" altLang="en-US" b="1" i="1" dirty="0"/>
              <a:t>Everything</a:t>
            </a:r>
            <a:r>
              <a:rPr lang="en-US" altLang="en-US" dirty="0"/>
              <a:t> is a "variable":</a:t>
            </a:r>
          </a:p>
          <a:p>
            <a:pPr lvl="2"/>
            <a:r>
              <a:rPr lang="en-US" altLang="en-US" dirty="0"/>
              <a:t>Even functions, classes, modules</a:t>
            </a:r>
            <a:endParaRPr lang="en-US" altLang="en-US" sz="2000" dirty="0"/>
          </a:p>
          <a:p>
            <a:r>
              <a:rPr lang="en-US" altLang="en-US" sz="2100" dirty="0"/>
              <a:t>Type statements or expressions at prompt:</a:t>
            </a:r>
          </a:p>
          <a:p>
            <a:pPr lvl="2">
              <a:buFontTx/>
              <a:buNone/>
            </a:pPr>
            <a:r>
              <a:rPr lang="en-US" altLang="en-US" sz="2100" dirty="0"/>
              <a:t>&gt;&gt;&gt; print "Hello, world"</a:t>
            </a:r>
          </a:p>
          <a:p>
            <a:pPr lvl="2">
              <a:buFontTx/>
              <a:buNone/>
            </a:pPr>
            <a:r>
              <a:rPr lang="en-US" altLang="en-US" sz="2100" dirty="0"/>
              <a:t>Hello, world</a:t>
            </a:r>
          </a:p>
          <a:p>
            <a:pPr lvl="2">
              <a:buFontTx/>
              <a:buNone/>
            </a:pPr>
            <a:r>
              <a:rPr lang="en-US" altLang="en-US" sz="2100" dirty="0"/>
              <a:t>&gt;&gt;&gt; x = 12**2</a:t>
            </a:r>
          </a:p>
          <a:p>
            <a:pPr lvl="2">
              <a:buFontTx/>
              <a:buNone/>
            </a:pPr>
            <a:r>
              <a:rPr lang="en-US" altLang="en-US" sz="2100" dirty="0"/>
              <a:t>&gt;&gt;&gt; x/2</a:t>
            </a:r>
          </a:p>
          <a:p>
            <a:pPr lvl="2">
              <a:buFontTx/>
              <a:buNone/>
            </a:pPr>
            <a:r>
              <a:rPr lang="en-US" altLang="en-US" sz="2100" dirty="0"/>
              <a:t>72</a:t>
            </a:r>
          </a:p>
          <a:p>
            <a:pPr lvl="2">
              <a:buFontTx/>
              <a:buNone/>
            </a:pPr>
            <a:r>
              <a:rPr lang="en-US" altLang="en-US" sz="2100" dirty="0"/>
              <a:t>&gt;&gt;&gt; # this is a comment</a:t>
            </a:r>
          </a:p>
          <a:p>
            <a:endParaRPr lang="en-IN" dirty="0"/>
          </a:p>
        </p:txBody>
      </p:sp>
    </p:spTree>
    <p:extLst>
      <p:ext uri="{BB962C8B-B14F-4D97-AF65-F5344CB8AC3E}">
        <p14:creationId xmlns:p14="http://schemas.microsoft.com/office/powerpoint/2010/main" val="2002071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BE95-0A83-4AB4-AF2B-06D1E1CF6D09}"/>
              </a:ext>
            </a:extLst>
          </p:cNvPr>
          <p:cNvSpPr>
            <a:spLocks noGrp="1"/>
          </p:cNvSpPr>
          <p:nvPr>
            <p:ph type="title"/>
          </p:nvPr>
        </p:nvSpPr>
        <p:spPr/>
        <p:txBody>
          <a:bodyPr/>
          <a:lstStyle/>
          <a:p>
            <a:r>
              <a:rPr lang="en-IN" dirty="0"/>
              <a:t>Data Types</a:t>
            </a:r>
          </a:p>
        </p:txBody>
      </p:sp>
      <p:sp>
        <p:nvSpPr>
          <p:cNvPr id="3" name="Content Placeholder 2">
            <a:extLst>
              <a:ext uri="{FF2B5EF4-FFF2-40B4-BE49-F238E27FC236}">
                <a16:creationId xmlns:a16="http://schemas.microsoft.com/office/drawing/2014/main" id="{C671EF37-A77D-4EAB-987A-3C50A74C406B}"/>
              </a:ext>
            </a:extLst>
          </p:cNvPr>
          <p:cNvSpPr>
            <a:spLocks noGrp="1"/>
          </p:cNvSpPr>
          <p:nvPr>
            <p:ph idx="1"/>
          </p:nvPr>
        </p:nvSpPr>
        <p:spPr/>
        <p:txBody>
          <a:bodyPr>
            <a:normAutofit fontScale="55000" lnSpcReduction="20000"/>
          </a:bodyPr>
          <a:lstStyle/>
          <a:p>
            <a:r>
              <a:rPr lang="en-US" dirty="0"/>
              <a:t>Variables store and give names to data values</a:t>
            </a:r>
          </a:p>
          <a:p>
            <a:r>
              <a:rPr lang="en-US" dirty="0"/>
              <a:t>Data values can be of various types: </a:t>
            </a:r>
          </a:p>
          <a:p>
            <a:pPr lvl="1">
              <a:buFont typeface="Courier New" panose="02070309020205020404" pitchFamily="49" charset="0"/>
              <a:buChar char="o"/>
            </a:pPr>
            <a:r>
              <a:rPr lang="en-US" dirty="0"/>
              <a:t>int : -5, 0, 1000000 </a:t>
            </a:r>
          </a:p>
          <a:p>
            <a:pPr lvl="1">
              <a:buFont typeface="Courier New" panose="02070309020205020404" pitchFamily="49" charset="0"/>
              <a:buChar char="o"/>
            </a:pPr>
            <a:r>
              <a:rPr lang="en-US" dirty="0"/>
              <a:t>float : -2.0, 3.14159 </a:t>
            </a:r>
          </a:p>
          <a:p>
            <a:pPr lvl="1">
              <a:buFont typeface="Courier New" panose="02070309020205020404" pitchFamily="49" charset="0"/>
              <a:buChar char="o"/>
            </a:pPr>
            <a:r>
              <a:rPr lang="en-US" dirty="0"/>
              <a:t>bool : True, False </a:t>
            </a:r>
          </a:p>
          <a:p>
            <a:pPr lvl="1">
              <a:buFont typeface="Courier New" panose="02070309020205020404" pitchFamily="49" charset="0"/>
              <a:buChar char="o"/>
            </a:pPr>
            <a:r>
              <a:rPr lang="en-US" dirty="0"/>
              <a:t>str : "Hello world!", "K3WL"</a:t>
            </a:r>
          </a:p>
          <a:p>
            <a:pPr lvl="1">
              <a:buFont typeface="Courier New" panose="02070309020205020404" pitchFamily="49" charset="0"/>
              <a:buChar char="o"/>
            </a:pPr>
            <a:r>
              <a:rPr lang="en-US" dirty="0"/>
              <a:t>list : [1, 2, 3, 4], ["Hello", "world!"], [1, 2, "Hello"], [ ] </a:t>
            </a:r>
          </a:p>
          <a:p>
            <a:pPr lvl="1">
              <a:buFont typeface="Courier New" panose="02070309020205020404" pitchFamily="49" charset="0"/>
              <a:buChar char="o"/>
            </a:pPr>
            <a:r>
              <a:rPr lang="en-US" dirty="0"/>
              <a:t>And many more! </a:t>
            </a:r>
          </a:p>
          <a:p>
            <a:r>
              <a:rPr lang="en-US" dirty="0"/>
              <a:t>In Python, variables do not have types! </a:t>
            </a:r>
          </a:p>
          <a:p>
            <a:r>
              <a:rPr lang="en-US" dirty="0"/>
              <a:t>Data values are assigned to variables using "=" </a:t>
            </a:r>
          </a:p>
          <a:p>
            <a:pPr marL="0" indent="0">
              <a:buNone/>
            </a:pPr>
            <a:r>
              <a:rPr lang="en-US" dirty="0"/>
              <a:t>	x = 1 # this is a Python comment </a:t>
            </a:r>
          </a:p>
          <a:p>
            <a:pPr marL="0" indent="0">
              <a:buNone/>
            </a:pPr>
            <a:r>
              <a:rPr lang="en-US" dirty="0"/>
              <a:t>	x = x + 5 </a:t>
            </a:r>
          </a:p>
          <a:p>
            <a:pPr marL="0" indent="0">
              <a:buNone/>
            </a:pPr>
            <a:r>
              <a:rPr lang="en-US" dirty="0"/>
              <a:t>	y = "Python" + " is " + "cool!"</a:t>
            </a:r>
            <a:endParaRPr lang="en-IN" dirty="0"/>
          </a:p>
        </p:txBody>
      </p:sp>
    </p:spTree>
    <p:extLst>
      <p:ext uri="{BB962C8B-B14F-4D97-AF65-F5344CB8AC3E}">
        <p14:creationId xmlns:p14="http://schemas.microsoft.com/office/powerpoint/2010/main" val="3786364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199CDA-42C9-4977-B8CA-92FF018F2422}"/>
              </a:ext>
            </a:extLst>
          </p:cNvPr>
          <p:cNvPicPr>
            <a:picLocks noChangeAspect="1"/>
          </p:cNvPicPr>
          <p:nvPr/>
        </p:nvPicPr>
        <p:blipFill rotWithShape="1">
          <a:blip r:embed="rId2"/>
          <a:srcRect l="21583" t="33926" r="23167" b="23512"/>
          <a:stretch/>
        </p:blipFill>
        <p:spPr>
          <a:xfrm>
            <a:off x="2714171" y="807720"/>
            <a:ext cx="6429829" cy="3508626"/>
          </a:xfrm>
          <a:prstGeom prst="rect">
            <a:avLst/>
          </a:prstGeom>
        </p:spPr>
      </p:pic>
    </p:spTree>
    <p:extLst>
      <p:ext uri="{BB962C8B-B14F-4D97-AF65-F5344CB8AC3E}">
        <p14:creationId xmlns:p14="http://schemas.microsoft.com/office/powerpoint/2010/main" val="2483707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B4CCA-6C50-4D0C-A135-3439A773798B}"/>
              </a:ext>
            </a:extLst>
          </p:cNvPr>
          <p:cNvSpPr>
            <a:spLocks noGrp="1"/>
          </p:cNvSpPr>
          <p:nvPr>
            <p:ph idx="1"/>
          </p:nvPr>
        </p:nvSpPr>
        <p:spPr>
          <a:xfrm>
            <a:off x="4765558" y="399352"/>
            <a:ext cx="4186666" cy="4344793"/>
          </a:xfrm>
        </p:spPr>
        <p:txBody>
          <a:bodyPr>
            <a:normAutofit fontScale="70000" lnSpcReduction="20000"/>
          </a:bodyPr>
          <a:lstStyle/>
          <a:p>
            <a:pPr marL="0" indent="0" algn="just">
              <a:lnSpc>
                <a:spcPct val="120000"/>
              </a:lnSpc>
              <a:buNone/>
            </a:pPr>
            <a:r>
              <a:rPr lang="en-US" b="0" i="0" dirty="0">
                <a:solidFill>
                  <a:srgbClr val="FF0000"/>
                </a:solidFill>
                <a:effectLst/>
                <a:latin typeface="Open Sans" panose="020B0606030504020204" pitchFamily="34" charset="0"/>
              </a:rPr>
              <a:t>Data science </a:t>
            </a:r>
            <a:r>
              <a:rPr lang="en-US" b="0" i="0" dirty="0">
                <a:solidFill>
                  <a:srgbClr val="333333"/>
                </a:solidFill>
                <a:effectLst/>
                <a:latin typeface="Open Sans" panose="020B0606030504020204" pitchFamily="34" charset="0"/>
              </a:rPr>
              <a:t>is a multidisciplinary approach that brings together scientific thinking, statistical methods, computer engineering, and innovative technologies to collect, combine, and assess significant amounts of structured and unstructured data in ways that can provide better insights and predictions to help answer business questions and drive strategic decisions.</a:t>
            </a:r>
            <a:endParaRPr lang="en-IN" dirty="0"/>
          </a:p>
        </p:txBody>
      </p:sp>
      <p:pic>
        <p:nvPicPr>
          <p:cNvPr id="4" name="Picture 3">
            <a:extLst>
              <a:ext uri="{FF2B5EF4-FFF2-40B4-BE49-F238E27FC236}">
                <a16:creationId xmlns:a16="http://schemas.microsoft.com/office/drawing/2014/main" id="{F7AFA5B8-C989-481E-A18A-BA5A082E6652}"/>
              </a:ext>
            </a:extLst>
          </p:cNvPr>
          <p:cNvPicPr>
            <a:picLocks noChangeAspect="1"/>
          </p:cNvPicPr>
          <p:nvPr/>
        </p:nvPicPr>
        <p:blipFill>
          <a:blip r:embed="rId2"/>
          <a:stretch>
            <a:fillRect/>
          </a:stretch>
        </p:blipFill>
        <p:spPr>
          <a:xfrm>
            <a:off x="0" y="399353"/>
            <a:ext cx="4765558" cy="4344793"/>
          </a:xfrm>
          <a:prstGeom prst="rect">
            <a:avLst/>
          </a:prstGeom>
        </p:spPr>
      </p:pic>
    </p:spTree>
    <p:extLst>
      <p:ext uri="{BB962C8B-B14F-4D97-AF65-F5344CB8AC3E}">
        <p14:creationId xmlns:p14="http://schemas.microsoft.com/office/powerpoint/2010/main" val="3686395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2AB6-DCEE-4211-8ED2-8EEED0E586ED}"/>
              </a:ext>
            </a:extLst>
          </p:cNvPr>
          <p:cNvSpPr>
            <a:spLocks noGrp="1"/>
          </p:cNvSpPr>
          <p:nvPr>
            <p:ph type="title"/>
          </p:nvPr>
        </p:nvSpPr>
        <p:spPr/>
        <p:txBody>
          <a:bodyPr/>
          <a:lstStyle/>
          <a:p>
            <a:r>
              <a:rPr lang="en-US" dirty="0"/>
              <a:t>Basic string</a:t>
            </a:r>
            <a:endParaRPr lang="en-IN" dirty="0"/>
          </a:p>
        </p:txBody>
      </p:sp>
      <p:pic>
        <p:nvPicPr>
          <p:cNvPr id="5" name="Picture 4">
            <a:extLst>
              <a:ext uri="{FF2B5EF4-FFF2-40B4-BE49-F238E27FC236}">
                <a16:creationId xmlns:a16="http://schemas.microsoft.com/office/drawing/2014/main" id="{A35838D3-5AB5-4BE7-81BD-5301AD89D315}"/>
              </a:ext>
            </a:extLst>
          </p:cNvPr>
          <p:cNvPicPr>
            <a:picLocks noChangeAspect="1"/>
          </p:cNvPicPr>
          <p:nvPr/>
        </p:nvPicPr>
        <p:blipFill rotWithShape="1">
          <a:blip r:embed="rId2"/>
          <a:srcRect l="13566" t="33350" r="21782" b="10422"/>
          <a:stretch/>
        </p:blipFill>
        <p:spPr>
          <a:xfrm>
            <a:off x="2448232" y="1161381"/>
            <a:ext cx="6681916" cy="3268851"/>
          </a:xfrm>
          <a:prstGeom prst="rect">
            <a:avLst/>
          </a:prstGeom>
        </p:spPr>
      </p:pic>
    </p:spTree>
    <p:extLst>
      <p:ext uri="{BB962C8B-B14F-4D97-AF65-F5344CB8AC3E}">
        <p14:creationId xmlns:p14="http://schemas.microsoft.com/office/powerpoint/2010/main" val="806689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3598-61B5-48F1-8795-CB78403BC412}"/>
              </a:ext>
            </a:extLst>
          </p:cNvPr>
          <p:cNvSpPr>
            <a:spLocks noGrp="1"/>
          </p:cNvSpPr>
          <p:nvPr>
            <p:ph type="title"/>
          </p:nvPr>
        </p:nvSpPr>
        <p:spPr/>
        <p:txBody>
          <a:bodyPr/>
          <a:lstStyle/>
          <a:p>
            <a:r>
              <a:rPr lang="en-US" dirty="0"/>
              <a:t>Basic string operation</a:t>
            </a:r>
            <a:endParaRPr lang="en-IN" dirty="0"/>
          </a:p>
        </p:txBody>
      </p:sp>
      <p:sp>
        <p:nvSpPr>
          <p:cNvPr id="3" name="Content Placeholder 2">
            <a:extLst>
              <a:ext uri="{FF2B5EF4-FFF2-40B4-BE49-F238E27FC236}">
                <a16:creationId xmlns:a16="http://schemas.microsoft.com/office/drawing/2014/main" id="{D6FACD1A-CC96-4F14-8407-F2C1C43E8FB8}"/>
              </a:ext>
            </a:extLst>
          </p:cNvPr>
          <p:cNvSpPr>
            <a:spLocks noGrp="1"/>
          </p:cNvSpPr>
          <p:nvPr>
            <p:ph idx="1"/>
          </p:nvPr>
        </p:nvSpPr>
        <p:spPr>
          <a:xfrm>
            <a:off x="2448232" y="1209366"/>
            <a:ext cx="6412233" cy="3508626"/>
          </a:xfrm>
        </p:spPr>
        <p:txBody>
          <a:bodyPr>
            <a:normAutofit fontScale="85000" lnSpcReduction="10000"/>
          </a:bodyPr>
          <a:lstStyle/>
          <a:p>
            <a:pPr lvl="2"/>
            <a:r>
              <a:rPr lang="en-US" altLang="en-US" dirty="0"/>
              <a:t>“</a:t>
            </a:r>
            <a:r>
              <a:rPr lang="en-US" altLang="en-US" dirty="0" err="1"/>
              <a:t>hello”+”world</a:t>
            </a:r>
            <a:r>
              <a:rPr lang="en-US" altLang="en-US" dirty="0"/>
              <a:t>”  “</a:t>
            </a:r>
            <a:r>
              <a:rPr lang="en-US" altLang="en-US" dirty="0" err="1"/>
              <a:t>helloworld</a:t>
            </a:r>
            <a:r>
              <a:rPr lang="en-US" altLang="en-US" dirty="0"/>
              <a:t>”      # concatenation</a:t>
            </a:r>
          </a:p>
          <a:p>
            <a:pPr lvl="2"/>
            <a:r>
              <a:rPr lang="en-US" altLang="en-US" dirty="0"/>
              <a:t>"hello"*3	"</a:t>
            </a:r>
            <a:r>
              <a:rPr lang="en-US" altLang="en-US" dirty="0" err="1"/>
              <a:t>hellohellohello</a:t>
            </a:r>
            <a:r>
              <a:rPr lang="en-US" altLang="en-US" dirty="0"/>
              <a:t>"   # repetition</a:t>
            </a:r>
          </a:p>
          <a:p>
            <a:pPr lvl="2"/>
            <a:r>
              <a:rPr lang="en-US" altLang="en-US" dirty="0"/>
              <a:t>"hello"[0]	"h"		# indexing</a:t>
            </a:r>
          </a:p>
          <a:p>
            <a:pPr lvl="2"/>
            <a:r>
              <a:rPr lang="en-US" altLang="en-US" dirty="0"/>
              <a:t>"hello"[-1]	"o"		# (from end)</a:t>
            </a:r>
          </a:p>
          <a:p>
            <a:pPr lvl="2"/>
            <a:r>
              <a:rPr lang="en-US" altLang="en-US" dirty="0"/>
              <a:t>"hello"[1:4]	"ell"		# slicing</a:t>
            </a:r>
          </a:p>
          <a:p>
            <a:pPr lvl="2"/>
            <a:r>
              <a:rPr lang="en-US" altLang="en-US" dirty="0" err="1"/>
              <a:t>len</a:t>
            </a:r>
            <a:r>
              <a:rPr lang="en-US" altLang="en-US" dirty="0"/>
              <a:t>("hello")	5		# size</a:t>
            </a:r>
          </a:p>
          <a:p>
            <a:pPr lvl="2"/>
            <a:r>
              <a:rPr lang="en-US" altLang="en-US" dirty="0"/>
              <a:t>"hello" &lt; "</a:t>
            </a:r>
            <a:r>
              <a:rPr lang="en-US" altLang="en-US" dirty="0" err="1"/>
              <a:t>jello</a:t>
            </a:r>
            <a:r>
              <a:rPr lang="en-US" altLang="en-US" dirty="0"/>
              <a:t>"	 1		# comparison</a:t>
            </a:r>
          </a:p>
          <a:p>
            <a:pPr lvl="2"/>
            <a:r>
              <a:rPr lang="en-US" altLang="en-US" dirty="0"/>
              <a:t>"e" in "hello"	1		# search</a:t>
            </a:r>
          </a:p>
          <a:p>
            <a:pPr lvl="2"/>
            <a:r>
              <a:rPr lang="en-US" altLang="en-US" dirty="0"/>
              <a:t>"escapes: \n </a:t>
            </a:r>
            <a:r>
              <a:rPr lang="en-US" altLang="en-US" dirty="0" err="1"/>
              <a:t>etc</a:t>
            </a:r>
            <a:r>
              <a:rPr lang="en-US" altLang="en-US" dirty="0"/>
              <a:t>, \033 </a:t>
            </a:r>
            <a:r>
              <a:rPr lang="en-US" altLang="en-US" dirty="0" err="1"/>
              <a:t>etc</a:t>
            </a:r>
            <a:r>
              <a:rPr lang="en-US" altLang="en-US" dirty="0"/>
              <a:t>, \if </a:t>
            </a:r>
            <a:r>
              <a:rPr lang="en-US" altLang="en-US" dirty="0" err="1"/>
              <a:t>etc</a:t>
            </a:r>
            <a:r>
              <a:rPr lang="en-US" altLang="en-US" dirty="0"/>
              <a:t>"</a:t>
            </a:r>
          </a:p>
          <a:p>
            <a:pPr lvl="2"/>
            <a:r>
              <a:rPr lang="en-US" altLang="en-US" dirty="0"/>
              <a:t>'single quotes'  """triple quotes"""  </a:t>
            </a:r>
            <a:r>
              <a:rPr lang="en-US" altLang="en-US" dirty="0" err="1"/>
              <a:t>r"raw</a:t>
            </a:r>
            <a:r>
              <a:rPr lang="en-US" altLang="en-US" dirty="0"/>
              <a:t> strings"</a:t>
            </a:r>
          </a:p>
          <a:p>
            <a:endParaRPr lang="en-IN" dirty="0"/>
          </a:p>
        </p:txBody>
      </p:sp>
    </p:spTree>
    <p:extLst>
      <p:ext uri="{BB962C8B-B14F-4D97-AF65-F5344CB8AC3E}">
        <p14:creationId xmlns:p14="http://schemas.microsoft.com/office/powerpoint/2010/main" val="243268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267D-06B0-4E80-87D2-C7D767B07105}"/>
              </a:ext>
            </a:extLst>
          </p:cNvPr>
          <p:cNvSpPr>
            <a:spLocks noGrp="1"/>
          </p:cNvSpPr>
          <p:nvPr>
            <p:ph type="title"/>
          </p:nvPr>
        </p:nvSpPr>
        <p:spPr/>
        <p:txBody>
          <a:bodyPr/>
          <a:lstStyle/>
          <a:p>
            <a:r>
              <a:rPr lang="en-US" dirty="0"/>
              <a:t>Conditional Statements</a:t>
            </a:r>
            <a:endParaRPr lang="en-IN" dirty="0"/>
          </a:p>
        </p:txBody>
      </p:sp>
      <p:sp>
        <p:nvSpPr>
          <p:cNvPr id="3" name="Content Placeholder 2">
            <a:extLst>
              <a:ext uri="{FF2B5EF4-FFF2-40B4-BE49-F238E27FC236}">
                <a16:creationId xmlns:a16="http://schemas.microsoft.com/office/drawing/2014/main" id="{AAB7060B-D479-4F35-8452-A9C0C045F603}"/>
              </a:ext>
            </a:extLst>
          </p:cNvPr>
          <p:cNvSpPr>
            <a:spLocks noGrp="1"/>
          </p:cNvSpPr>
          <p:nvPr>
            <p:ph idx="1"/>
          </p:nvPr>
        </p:nvSpPr>
        <p:spPr/>
        <p:txBody>
          <a:bodyPr/>
          <a:lstStyle/>
          <a:p>
            <a:r>
              <a:rPr lang="en-IN" b="1" i="0" dirty="0">
                <a:solidFill>
                  <a:srgbClr val="11557C"/>
                </a:solidFill>
                <a:effectLst/>
                <a:latin typeface="Lucida Grande"/>
              </a:rPr>
              <a:t>The if statement</a:t>
            </a:r>
          </a:p>
          <a:p>
            <a:r>
              <a:rPr lang="en-IN" b="1" i="0" dirty="0">
                <a:solidFill>
                  <a:srgbClr val="11557C"/>
                </a:solidFill>
                <a:effectLst/>
                <a:latin typeface="Lucida Grande"/>
              </a:rPr>
              <a:t>The if else statement</a:t>
            </a:r>
            <a:endParaRPr lang="en-IN" b="1" dirty="0">
              <a:solidFill>
                <a:srgbClr val="11557C"/>
              </a:solidFill>
              <a:latin typeface="Lucida Grande"/>
            </a:endParaRPr>
          </a:p>
          <a:p>
            <a:r>
              <a:rPr lang="en-IN" b="1" dirty="0">
                <a:solidFill>
                  <a:srgbClr val="11557C"/>
                </a:solidFill>
                <a:latin typeface="Lucida Grande"/>
              </a:rPr>
              <a:t>Chained conditionals </a:t>
            </a:r>
          </a:p>
          <a:p>
            <a:r>
              <a:rPr lang="en-IN" b="1" dirty="0">
                <a:solidFill>
                  <a:srgbClr val="11557C"/>
                </a:solidFill>
                <a:latin typeface="Lucida Grande"/>
              </a:rPr>
              <a:t>Nested if </a:t>
            </a:r>
          </a:p>
          <a:p>
            <a:endParaRPr lang="en-IN" b="1" dirty="0">
              <a:solidFill>
                <a:srgbClr val="11557C"/>
              </a:solidFill>
              <a:latin typeface="Lucida Grande"/>
            </a:endParaRPr>
          </a:p>
          <a:p>
            <a:endParaRPr lang="en-IN" b="1" i="0" dirty="0">
              <a:solidFill>
                <a:srgbClr val="11557C"/>
              </a:solidFill>
              <a:effectLst/>
              <a:latin typeface="Lucida Grande"/>
            </a:endParaRPr>
          </a:p>
        </p:txBody>
      </p:sp>
    </p:spTree>
    <p:extLst>
      <p:ext uri="{BB962C8B-B14F-4D97-AF65-F5344CB8AC3E}">
        <p14:creationId xmlns:p14="http://schemas.microsoft.com/office/powerpoint/2010/main" val="1047577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3E7FC-D476-4BD7-BB4D-312625B8C515}"/>
              </a:ext>
            </a:extLst>
          </p:cNvPr>
          <p:cNvSpPr>
            <a:spLocks noGrp="1"/>
          </p:cNvSpPr>
          <p:nvPr>
            <p:ph type="title"/>
          </p:nvPr>
        </p:nvSpPr>
        <p:spPr/>
        <p:txBody>
          <a:bodyPr/>
          <a:lstStyle/>
          <a:p>
            <a:r>
              <a:rPr lang="en-IN" dirty="0"/>
              <a:t>Conditionals and Loops</a:t>
            </a:r>
          </a:p>
        </p:txBody>
      </p:sp>
      <p:pic>
        <p:nvPicPr>
          <p:cNvPr id="5" name="Picture 4">
            <a:extLst>
              <a:ext uri="{FF2B5EF4-FFF2-40B4-BE49-F238E27FC236}">
                <a16:creationId xmlns:a16="http://schemas.microsoft.com/office/drawing/2014/main" id="{BBEDB762-327A-400F-8C75-2E23B00A0B22}"/>
              </a:ext>
            </a:extLst>
          </p:cNvPr>
          <p:cNvPicPr>
            <a:picLocks noChangeAspect="1"/>
          </p:cNvPicPr>
          <p:nvPr/>
        </p:nvPicPr>
        <p:blipFill rotWithShape="1">
          <a:blip r:embed="rId2">
            <a:clrChange>
              <a:clrFrom>
                <a:srgbClr val="FFFFFF"/>
              </a:clrFrom>
              <a:clrTo>
                <a:srgbClr val="FFFFFF">
                  <a:alpha val="0"/>
                </a:srgbClr>
              </a:clrTo>
            </a:clrChange>
          </a:blip>
          <a:srcRect l="29613" t="32248" r="31163" b="5874"/>
          <a:stretch/>
        </p:blipFill>
        <p:spPr>
          <a:xfrm>
            <a:off x="2622697" y="1266072"/>
            <a:ext cx="3586717" cy="3182680"/>
          </a:xfrm>
          <a:prstGeom prst="rect">
            <a:avLst/>
          </a:prstGeom>
        </p:spPr>
      </p:pic>
      <p:sp>
        <p:nvSpPr>
          <p:cNvPr id="7" name="TextBox 6">
            <a:extLst>
              <a:ext uri="{FF2B5EF4-FFF2-40B4-BE49-F238E27FC236}">
                <a16:creationId xmlns:a16="http://schemas.microsoft.com/office/drawing/2014/main" id="{695E6F3F-6D27-482A-8B3E-961D87D9086D}"/>
              </a:ext>
            </a:extLst>
          </p:cNvPr>
          <p:cNvSpPr txBox="1"/>
          <p:nvPr/>
        </p:nvSpPr>
        <p:spPr>
          <a:xfrm>
            <a:off x="6379536" y="1103086"/>
            <a:ext cx="2259364" cy="1754326"/>
          </a:xfrm>
          <a:prstGeom prst="rect">
            <a:avLst/>
          </a:prstGeom>
          <a:noFill/>
        </p:spPr>
        <p:txBody>
          <a:bodyPr wrap="square">
            <a:spAutoFit/>
          </a:bodyPr>
          <a:lstStyle/>
          <a:p>
            <a:pPr>
              <a:buFontTx/>
              <a:buNone/>
            </a:pPr>
            <a:r>
              <a:rPr lang="en-US" altLang="en-US" dirty="0"/>
              <a:t>if </a:t>
            </a:r>
            <a:r>
              <a:rPr lang="en-US" altLang="en-US" i="1" dirty="0"/>
              <a:t>condition</a:t>
            </a:r>
            <a:r>
              <a:rPr lang="en-US" altLang="en-US" dirty="0"/>
              <a:t>:</a:t>
            </a:r>
          </a:p>
          <a:p>
            <a:pPr>
              <a:buFontTx/>
              <a:buNone/>
            </a:pPr>
            <a:r>
              <a:rPr lang="en-US" altLang="en-US" dirty="0"/>
              <a:t>    </a:t>
            </a:r>
            <a:r>
              <a:rPr lang="en-US" altLang="en-US" i="1" dirty="0"/>
              <a:t>statements</a:t>
            </a:r>
            <a:endParaRPr lang="en-US" altLang="en-US" dirty="0"/>
          </a:p>
          <a:p>
            <a:pPr>
              <a:buFontTx/>
              <a:buNone/>
            </a:pPr>
            <a:r>
              <a:rPr lang="en-US" altLang="en-US" dirty="0"/>
              <a:t>[</a:t>
            </a:r>
            <a:r>
              <a:rPr lang="en-US" altLang="en-US" dirty="0" err="1"/>
              <a:t>elif</a:t>
            </a:r>
            <a:r>
              <a:rPr lang="en-US" altLang="en-US" dirty="0"/>
              <a:t> </a:t>
            </a:r>
            <a:r>
              <a:rPr lang="en-US" altLang="en-US" i="1" dirty="0"/>
              <a:t>condition</a:t>
            </a:r>
            <a:r>
              <a:rPr lang="en-US" altLang="en-US" dirty="0"/>
              <a:t>:</a:t>
            </a:r>
          </a:p>
          <a:p>
            <a:pPr>
              <a:buFontTx/>
              <a:buNone/>
            </a:pPr>
            <a:r>
              <a:rPr lang="en-US" altLang="en-US" dirty="0"/>
              <a:t>    </a:t>
            </a:r>
            <a:r>
              <a:rPr lang="en-US" altLang="en-US" i="1" dirty="0"/>
              <a:t>statements</a:t>
            </a:r>
            <a:r>
              <a:rPr lang="en-US" altLang="en-US" dirty="0"/>
              <a:t>] ...</a:t>
            </a:r>
          </a:p>
          <a:p>
            <a:pPr>
              <a:buFontTx/>
              <a:buNone/>
            </a:pPr>
            <a:r>
              <a:rPr lang="en-US" altLang="en-US" dirty="0"/>
              <a:t>else:</a:t>
            </a:r>
          </a:p>
          <a:p>
            <a:pPr>
              <a:buFontTx/>
              <a:buNone/>
            </a:pPr>
            <a:r>
              <a:rPr lang="en-US" altLang="en-US" dirty="0"/>
              <a:t>    </a:t>
            </a:r>
            <a:r>
              <a:rPr lang="en-US" altLang="en-US" i="1" dirty="0"/>
              <a:t>statements</a:t>
            </a:r>
            <a:endParaRPr lang="en-IN" dirty="0"/>
          </a:p>
        </p:txBody>
      </p:sp>
      <p:sp>
        <p:nvSpPr>
          <p:cNvPr id="8" name="Rectangle 4">
            <a:extLst>
              <a:ext uri="{FF2B5EF4-FFF2-40B4-BE49-F238E27FC236}">
                <a16:creationId xmlns:a16="http://schemas.microsoft.com/office/drawing/2014/main" id="{30911C70-D109-4FB5-AEA8-BE5F2215C82C}"/>
              </a:ext>
            </a:extLst>
          </p:cNvPr>
          <p:cNvSpPr txBox="1">
            <a:spLocks noChangeArrowheads="1"/>
          </p:cNvSpPr>
          <p:nvPr/>
        </p:nvSpPr>
        <p:spPr>
          <a:xfrm>
            <a:off x="6443331" y="2946967"/>
            <a:ext cx="2544724" cy="20928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altLang="en-US" sz="1400" dirty="0"/>
              <a:t>while </a:t>
            </a:r>
            <a:r>
              <a:rPr lang="en-US" altLang="en-US" sz="1400" i="1" dirty="0"/>
              <a:t>condition</a:t>
            </a:r>
            <a:r>
              <a:rPr lang="en-US" altLang="en-US" sz="1400" dirty="0"/>
              <a:t>:</a:t>
            </a:r>
          </a:p>
          <a:p>
            <a:pPr>
              <a:buFontTx/>
              <a:buNone/>
            </a:pPr>
            <a:r>
              <a:rPr lang="en-US" altLang="en-US" sz="1400" dirty="0"/>
              <a:t>    </a:t>
            </a:r>
            <a:r>
              <a:rPr lang="en-US" altLang="en-US" sz="1400" i="1" dirty="0"/>
              <a:t>statements</a:t>
            </a:r>
            <a:endParaRPr lang="en-US" altLang="en-US" sz="1400" dirty="0"/>
          </a:p>
          <a:p>
            <a:pPr>
              <a:buFontTx/>
              <a:buNone/>
            </a:pPr>
            <a:endParaRPr lang="en-US" altLang="en-US" sz="1400" dirty="0"/>
          </a:p>
          <a:p>
            <a:pPr>
              <a:buFontTx/>
              <a:buNone/>
            </a:pPr>
            <a:r>
              <a:rPr lang="en-US" altLang="en-US" sz="1400" dirty="0"/>
              <a:t>for </a:t>
            </a:r>
            <a:r>
              <a:rPr lang="en-US" altLang="en-US" sz="1400" i="1" dirty="0"/>
              <a:t>var</a:t>
            </a:r>
            <a:r>
              <a:rPr lang="en-US" altLang="en-US" sz="1400" dirty="0"/>
              <a:t> in </a:t>
            </a:r>
            <a:r>
              <a:rPr lang="en-US" altLang="en-US" sz="1400" i="1" dirty="0"/>
              <a:t>sequence</a:t>
            </a:r>
            <a:r>
              <a:rPr lang="en-US" altLang="en-US" sz="1400" dirty="0"/>
              <a:t>:</a:t>
            </a:r>
          </a:p>
          <a:p>
            <a:pPr>
              <a:buFontTx/>
              <a:buNone/>
            </a:pPr>
            <a:r>
              <a:rPr lang="en-US" altLang="en-US" sz="1400" dirty="0"/>
              <a:t>    </a:t>
            </a:r>
            <a:r>
              <a:rPr lang="en-US" altLang="en-US" sz="1400" i="1" dirty="0"/>
              <a:t>statements</a:t>
            </a:r>
            <a:endParaRPr lang="en-US" altLang="en-US" sz="1400" dirty="0"/>
          </a:p>
          <a:p>
            <a:pPr>
              <a:buFontTx/>
              <a:buNone/>
            </a:pPr>
            <a:endParaRPr lang="en-US" altLang="en-US" sz="1400" dirty="0"/>
          </a:p>
          <a:p>
            <a:pPr>
              <a:buFontTx/>
              <a:buNone/>
            </a:pPr>
            <a:r>
              <a:rPr lang="en-US" altLang="en-US" sz="1400" dirty="0"/>
              <a:t>break</a:t>
            </a:r>
          </a:p>
          <a:p>
            <a:pPr>
              <a:buFontTx/>
              <a:buNone/>
            </a:pPr>
            <a:r>
              <a:rPr lang="en-US" altLang="en-US" sz="1400" dirty="0"/>
              <a:t>continue</a:t>
            </a:r>
          </a:p>
        </p:txBody>
      </p:sp>
    </p:spTree>
    <p:extLst>
      <p:ext uri="{BB962C8B-B14F-4D97-AF65-F5344CB8AC3E}">
        <p14:creationId xmlns:p14="http://schemas.microsoft.com/office/powerpoint/2010/main" val="28856420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D54E-E201-46BA-A0E2-D19A1FD583A6}"/>
              </a:ext>
            </a:extLst>
          </p:cNvPr>
          <p:cNvSpPr>
            <a:spLocks noGrp="1"/>
          </p:cNvSpPr>
          <p:nvPr>
            <p:ph type="title"/>
          </p:nvPr>
        </p:nvSpPr>
        <p:spPr/>
        <p:txBody>
          <a:bodyPr>
            <a:normAutofit fontScale="90000"/>
          </a:bodyPr>
          <a:lstStyle/>
          <a:p>
            <a:r>
              <a:rPr lang="en-US" dirty="0"/>
              <a:t>Conditionals and Loops in Real Life</a:t>
            </a:r>
            <a:endParaRPr lang="en-IN" dirty="0"/>
          </a:p>
        </p:txBody>
      </p:sp>
      <p:pic>
        <p:nvPicPr>
          <p:cNvPr id="7" name="Picture 6">
            <a:extLst>
              <a:ext uri="{FF2B5EF4-FFF2-40B4-BE49-F238E27FC236}">
                <a16:creationId xmlns:a16="http://schemas.microsoft.com/office/drawing/2014/main" id="{431A3C99-48C3-4F52-8C11-5D229E31073E}"/>
              </a:ext>
            </a:extLst>
          </p:cNvPr>
          <p:cNvPicPr>
            <a:picLocks noChangeAspect="1"/>
          </p:cNvPicPr>
          <p:nvPr/>
        </p:nvPicPr>
        <p:blipFill rotWithShape="1">
          <a:blip r:embed="rId2"/>
          <a:srcRect l="14806" t="18742" r="29923" b="16072"/>
          <a:stretch/>
        </p:blipFill>
        <p:spPr>
          <a:xfrm>
            <a:off x="2533292" y="1161382"/>
            <a:ext cx="5894782" cy="3910564"/>
          </a:xfrm>
          <a:prstGeom prst="rect">
            <a:avLst/>
          </a:prstGeom>
        </p:spPr>
      </p:pic>
    </p:spTree>
    <p:extLst>
      <p:ext uri="{BB962C8B-B14F-4D97-AF65-F5344CB8AC3E}">
        <p14:creationId xmlns:p14="http://schemas.microsoft.com/office/powerpoint/2010/main" val="3655204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7B61-C22E-4757-8AFF-11DDFBF0B304}"/>
              </a:ext>
            </a:extLst>
          </p:cNvPr>
          <p:cNvSpPr>
            <a:spLocks noGrp="1"/>
          </p:cNvSpPr>
          <p:nvPr>
            <p:ph type="title"/>
          </p:nvPr>
        </p:nvSpPr>
        <p:spPr/>
        <p:txBody>
          <a:bodyPr/>
          <a:lstStyle/>
          <a:p>
            <a:r>
              <a:rPr lang="en-US" dirty="0"/>
              <a:t>Loop / Iteration</a:t>
            </a:r>
            <a:endParaRPr lang="en-IN" dirty="0"/>
          </a:p>
        </p:txBody>
      </p:sp>
      <p:sp>
        <p:nvSpPr>
          <p:cNvPr id="3" name="Content Placeholder 2">
            <a:extLst>
              <a:ext uri="{FF2B5EF4-FFF2-40B4-BE49-F238E27FC236}">
                <a16:creationId xmlns:a16="http://schemas.microsoft.com/office/drawing/2014/main" id="{8772B582-D72A-4E84-A16F-8018C36F8A23}"/>
              </a:ext>
            </a:extLst>
          </p:cNvPr>
          <p:cNvSpPr>
            <a:spLocks noGrp="1"/>
          </p:cNvSpPr>
          <p:nvPr>
            <p:ph idx="1"/>
          </p:nvPr>
        </p:nvSpPr>
        <p:spPr/>
        <p:txBody>
          <a:bodyPr/>
          <a:lstStyle/>
          <a:p>
            <a:r>
              <a:rPr lang="en-US" dirty="0"/>
              <a:t>A loop is syntax structure that repeats all the statements within the loop until the exit condition is met.</a:t>
            </a:r>
          </a:p>
          <a:p>
            <a:r>
              <a:rPr lang="en-US" dirty="0"/>
              <a:t>While..</a:t>
            </a:r>
          </a:p>
          <a:p>
            <a:r>
              <a:rPr lang="en-US" dirty="0"/>
              <a:t>For loop</a:t>
            </a:r>
          </a:p>
          <a:p>
            <a:endParaRPr lang="en-IN" dirty="0"/>
          </a:p>
        </p:txBody>
      </p:sp>
    </p:spTree>
    <p:extLst>
      <p:ext uri="{BB962C8B-B14F-4D97-AF65-F5344CB8AC3E}">
        <p14:creationId xmlns:p14="http://schemas.microsoft.com/office/powerpoint/2010/main" val="402468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5A4B-C1CB-4125-BAE6-024F536C6AAD}"/>
              </a:ext>
            </a:extLst>
          </p:cNvPr>
          <p:cNvSpPr>
            <a:spLocks noGrp="1"/>
          </p:cNvSpPr>
          <p:nvPr>
            <p:ph type="title"/>
          </p:nvPr>
        </p:nvSpPr>
        <p:spPr/>
        <p:txBody>
          <a:bodyPr/>
          <a:lstStyle/>
          <a:p>
            <a:r>
              <a:rPr lang="en-US" dirty="0"/>
              <a:t>Conditionals: Generic Form</a:t>
            </a:r>
            <a:endParaRPr lang="en-IN" dirty="0"/>
          </a:p>
        </p:txBody>
      </p:sp>
      <p:sp>
        <p:nvSpPr>
          <p:cNvPr id="3" name="Content Placeholder 2">
            <a:extLst>
              <a:ext uri="{FF2B5EF4-FFF2-40B4-BE49-F238E27FC236}">
                <a16:creationId xmlns:a16="http://schemas.microsoft.com/office/drawing/2014/main" id="{9B68A650-6902-4E03-8F7F-AD38F6999FE9}"/>
              </a:ext>
            </a:extLst>
          </p:cNvPr>
          <p:cNvSpPr>
            <a:spLocks noGrp="1"/>
          </p:cNvSpPr>
          <p:nvPr>
            <p:ph idx="1"/>
          </p:nvPr>
        </p:nvSpPr>
        <p:spPr/>
        <p:txBody>
          <a:bodyPr>
            <a:normAutofit lnSpcReduction="10000"/>
          </a:bodyPr>
          <a:lstStyle/>
          <a:p>
            <a:r>
              <a:rPr lang="en-US" dirty="0"/>
              <a:t>if boolean-expression-1: </a:t>
            </a:r>
          </a:p>
          <a:p>
            <a:pPr marL="0" indent="0">
              <a:buNone/>
            </a:pPr>
            <a:r>
              <a:rPr lang="en-US" dirty="0"/>
              <a:t>	code-block-1 </a:t>
            </a:r>
          </a:p>
          <a:p>
            <a:pPr marL="0" indent="0">
              <a:buNone/>
            </a:pPr>
            <a:r>
              <a:rPr lang="en-US" dirty="0"/>
              <a:t>     </a:t>
            </a:r>
            <a:r>
              <a:rPr lang="en-US" dirty="0" err="1"/>
              <a:t>elif</a:t>
            </a:r>
            <a:r>
              <a:rPr lang="en-US" dirty="0"/>
              <a:t> boolean-expression-2: </a:t>
            </a:r>
          </a:p>
          <a:p>
            <a:pPr marL="0" indent="0">
              <a:buNone/>
            </a:pPr>
            <a:r>
              <a:rPr lang="en-US" dirty="0"/>
              <a:t>            code-block-2 </a:t>
            </a:r>
          </a:p>
          <a:p>
            <a:pPr marL="0" indent="0">
              <a:buNone/>
            </a:pPr>
            <a:r>
              <a:rPr lang="en-US" dirty="0"/>
              <a:t>       (as many </a:t>
            </a:r>
            <a:r>
              <a:rPr lang="en-US" dirty="0" err="1"/>
              <a:t>elif's</a:t>
            </a:r>
            <a:r>
              <a:rPr lang="en-US" dirty="0"/>
              <a:t> as you want) </a:t>
            </a:r>
          </a:p>
          <a:p>
            <a:pPr marL="0" indent="0">
              <a:buNone/>
            </a:pPr>
            <a:r>
              <a:rPr lang="en-US" dirty="0"/>
              <a:t>     else: </a:t>
            </a:r>
          </a:p>
          <a:p>
            <a:pPr marL="0" indent="0">
              <a:buNone/>
            </a:pPr>
            <a:r>
              <a:rPr lang="en-US" dirty="0"/>
              <a:t>         code-block-last</a:t>
            </a:r>
            <a:endParaRPr lang="en-IN" dirty="0"/>
          </a:p>
        </p:txBody>
      </p:sp>
    </p:spTree>
    <p:extLst>
      <p:ext uri="{BB962C8B-B14F-4D97-AF65-F5344CB8AC3E}">
        <p14:creationId xmlns:p14="http://schemas.microsoft.com/office/powerpoint/2010/main" val="3271796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EA20-63AC-44EA-A854-00492526E4D3}"/>
              </a:ext>
            </a:extLst>
          </p:cNvPr>
          <p:cNvSpPr>
            <a:spLocks noGrp="1"/>
          </p:cNvSpPr>
          <p:nvPr>
            <p:ph type="title"/>
          </p:nvPr>
        </p:nvSpPr>
        <p:spPr/>
        <p:txBody>
          <a:bodyPr>
            <a:normAutofit/>
          </a:bodyPr>
          <a:lstStyle/>
          <a:p>
            <a:r>
              <a:rPr lang="en-US" dirty="0"/>
              <a:t>Conditionals: Driving license age</a:t>
            </a:r>
            <a:endParaRPr lang="en-IN" dirty="0"/>
          </a:p>
        </p:txBody>
      </p:sp>
      <p:sp>
        <p:nvSpPr>
          <p:cNvPr id="3" name="Content Placeholder 2">
            <a:extLst>
              <a:ext uri="{FF2B5EF4-FFF2-40B4-BE49-F238E27FC236}">
                <a16:creationId xmlns:a16="http://schemas.microsoft.com/office/drawing/2014/main" id="{BA9F0A27-D9E1-41D0-82AD-986B9DDA37FB}"/>
              </a:ext>
            </a:extLst>
          </p:cNvPr>
          <p:cNvSpPr>
            <a:spLocks noGrp="1"/>
          </p:cNvSpPr>
          <p:nvPr>
            <p:ph idx="1"/>
          </p:nvPr>
        </p:nvSpPr>
        <p:spPr/>
        <p:txBody>
          <a:bodyPr/>
          <a:lstStyle/>
          <a:p>
            <a:pPr marL="0" indent="0">
              <a:buNone/>
            </a:pPr>
            <a:r>
              <a:rPr lang="en-IN" dirty="0"/>
              <a:t>age = 20</a:t>
            </a:r>
          </a:p>
          <a:p>
            <a:pPr marL="0" indent="0">
              <a:buNone/>
            </a:pPr>
            <a:r>
              <a:rPr lang="en-IN" dirty="0"/>
              <a:t>if age &lt; 18: </a:t>
            </a:r>
          </a:p>
          <a:p>
            <a:pPr marL="0" indent="0">
              <a:buNone/>
            </a:pPr>
            <a:r>
              <a:rPr lang="en-IN" dirty="0"/>
              <a:t>    print(“Not Eligible!") </a:t>
            </a:r>
          </a:p>
          <a:p>
            <a:pPr marL="0" indent="0">
              <a:buNone/>
            </a:pPr>
            <a:r>
              <a:rPr lang="en-IN" dirty="0"/>
              <a:t>else: </a:t>
            </a:r>
          </a:p>
          <a:p>
            <a:pPr marL="0" indent="0">
              <a:buNone/>
            </a:pPr>
            <a:r>
              <a:rPr lang="en-IN" dirty="0"/>
              <a:t>    print("OK, Eligible.")</a:t>
            </a:r>
          </a:p>
        </p:txBody>
      </p:sp>
    </p:spTree>
    <p:extLst>
      <p:ext uri="{BB962C8B-B14F-4D97-AF65-F5344CB8AC3E}">
        <p14:creationId xmlns:p14="http://schemas.microsoft.com/office/powerpoint/2010/main" val="22091429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C908-98AC-4BFA-A5DC-60B5B96B7FD7}"/>
              </a:ext>
            </a:extLst>
          </p:cNvPr>
          <p:cNvSpPr>
            <a:spLocks noGrp="1"/>
          </p:cNvSpPr>
          <p:nvPr>
            <p:ph type="title"/>
          </p:nvPr>
        </p:nvSpPr>
        <p:spPr/>
        <p:txBody>
          <a:bodyPr>
            <a:normAutofit/>
          </a:bodyPr>
          <a:lstStyle/>
          <a:p>
            <a:r>
              <a:rPr lang="en-IN" dirty="0"/>
              <a:t>Conditionals: using Input</a:t>
            </a:r>
          </a:p>
        </p:txBody>
      </p:sp>
      <p:sp>
        <p:nvSpPr>
          <p:cNvPr id="3" name="Content Placeholder 2">
            <a:extLst>
              <a:ext uri="{FF2B5EF4-FFF2-40B4-BE49-F238E27FC236}">
                <a16:creationId xmlns:a16="http://schemas.microsoft.com/office/drawing/2014/main" id="{7C19169C-53BC-481B-A92B-8A04F4863A9F}"/>
              </a:ext>
            </a:extLst>
          </p:cNvPr>
          <p:cNvSpPr>
            <a:spLocks noGrp="1"/>
          </p:cNvSpPr>
          <p:nvPr>
            <p:ph idx="1"/>
          </p:nvPr>
        </p:nvSpPr>
        <p:spPr/>
        <p:txBody>
          <a:bodyPr/>
          <a:lstStyle/>
          <a:p>
            <a:pPr marL="0" indent="0">
              <a:buNone/>
            </a:pPr>
            <a:r>
              <a:rPr lang="en-US" dirty="0"/>
              <a:t>age = int(</a:t>
            </a:r>
            <a:r>
              <a:rPr lang="en-US" dirty="0" err="1"/>
              <a:t>raw_input</a:t>
            </a:r>
            <a:r>
              <a:rPr lang="en-US" dirty="0"/>
              <a:t>(“Enter Age: ")) </a:t>
            </a:r>
          </a:p>
          <a:p>
            <a:pPr marL="0" indent="0">
              <a:buNone/>
            </a:pPr>
            <a:r>
              <a:rPr lang="en-US" dirty="0"/>
              <a:t># use input() for Python 3</a:t>
            </a:r>
            <a:endParaRPr lang="en-IN" dirty="0"/>
          </a:p>
          <a:p>
            <a:pPr marL="0" indent="0">
              <a:buNone/>
            </a:pPr>
            <a:r>
              <a:rPr lang="en-IN" dirty="0"/>
              <a:t>if age &lt; 18: </a:t>
            </a:r>
          </a:p>
          <a:p>
            <a:pPr marL="0" indent="0">
              <a:buNone/>
            </a:pPr>
            <a:r>
              <a:rPr lang="en-IN" dirty="0"/>
              <a:t>    print(“Not Eligible!") </a:t>
            </a:r>
          </a:p>
          <a:p>
            <a:pPr marL="0" indent="0">
              <a:buNone/>
            </a:pPr>
            <a:r>
              <a:rPr lang="en-IN" dirty="0"/>
              <a:t>else: </a:t>
            </a:r>
          </a:p>
          <a:p>
            <a:pPr marL="0" indent="0">
              <a:buNone/>
            </a:pPr>
            <a:r>
              <a:rPr lang="en-IN" dirty="0"/>
              <a:t>    print("OK, Eligible.")</a:t>
            </a:r>
          </a:p>
          <a:p>
            <a:pPr marL="0" indent="0">
              <a:buNone/>
            </a:pPr>
            <a:endParaRPr lang="en-IN" dirty="0"/>
          </a:p>
        </p:txBody>
      </p:sp>
    </p:spTree>
    <p:extLst>
      <p:ext uri="{BB962C8B-B14F-4D97-AF65-F5344CB8AC3E}">
        <p14:creationId xmlns:p14="http://schemas.microsoft.com/office/powerpoint/2010/main" val="294381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80E3-175F-4C68-8378-00EF51CFB316}"/>
              </a:ext>
            </a:extLst>
          </p:cNvPr>
          <p:cNvSpPr>
            <a:spLocks noGrp="1"/>
          </p:cNvSpPr>
          <p:nvPr>
            <p:ph type="title"/>
          </p:nvPr>
        </p:nvSpPr>
        <p:spPr/>
        <p:txBody>
          <a:bodyPr/>
          <a:lstStyle/>
          <a:p>
            <a:r>
              <a:rPr lang="en-IN" dirty="0"/>
              <a:t>Conditionals: Grading</a:t>
            </a:r>
          </a:p>
        </p:txBody>
      </p:sp>
      <p:sp>
        <p:nvSpPr>
          <p:cNvPr id="3" name="Content Placeholder 2">
            <a:extLst>
              <a:ext uri="{FF2B5EF4-FFF2-40B4-BE49-F238E27FC236}">
                <a16:creationId xmlns:a16="http://schemas.microsoft.com/office/drawing/2014/main" id="{DE6869D8-89A9-4C35-93FC-746994C82045}"/>
              </a:ext>
            </a:extLst>
          </p:cNvPr>
          <p:cNvSpPr>
            <a:spLocks noGrp="1"/>
          </p:cNvSpPr>
          <p:nvPr>
            <p:ph idx="1"/>
          </p:nvPr>
        </p:nvSpPr>
        <p:spPr/>
        <p:txBody>
          <a:bodyPr>
            <a:normAutofit fontScale="77500" lnSpcReduction="20000"/>
          </a:bodyPr>
          <a:lstStyle/>
          <a:p>
            <a:pPr marL="0" indent="0">
              <a:buNone/>
            </a:pPr>
            <a:r>
              <a:rPr lang="en-US" dirty="0"/>
              <a:t>grade = int(</a:t>
            </a:r>
            <a:r>
              <a:rPr lang="en-US" dirty="0" err="1"/>
              <a:t>raw_input</a:t>
            </a:r>
            <a:r>
              <a:rPr lang="en-US" dirty="0"/>
              <a:t>("Numeric grade: ")) </a:t>
            </a:r>
          </a:p>
          <a:p>
            <a:pPr marL="0" indent="0">
              <a:buNone/>
            </a:pPr>
            <a:r>
              <a:rPr lang="en-US" dirty="0"/>
              <a:t># use input() for Python 3</a:t>
            </a:r>
            <a:endParaRPr lang="en-IN" dirty="0"/>
          </a:p>
          <a:p>
            <a:pPr marL="0" indent="0">
              <a:buNone/>
            </a:pPr>
            <a:r>
              <a:rPr lang="en-US" dirty="0"/>
              <a:t>if grade &gt;= 80: </a:t>
            </a:r>
          </a:p>
          <a:p>
            <a:pPr marL="0" indent="0">
              <a:buNone/>
            </a:pPr>
            <a:r>
              <a:rPr lang="en-US" dirty="0"/>
              <a:t>	print("A") </a:t>
            </a:r>
          </a:p>
          <a:p>
            <a:pPr marL="0" indent="0">
              <a:buNone/>
            </a:pPr>
            <a:r>
              <a:rPr lang="en-US" dirty="0" err="1"/>
              <a:t>elif</a:t>
            </a:r>
            <a:r>
              <a:rPr lang="en-US" dirty="0"/>
              <a:t> grade &gt;= 65: </a:t>
            </a:r>
          </a:p>
          <a:p>
            <a:pPr marL="0" indent="0">
              <a:buNone/>
            </a:pPr>
            <a:r>
              <a:rPr lang="en-US" dirty="0"/>
              <a:t>	print("B") </a:t>
            </a:r>
          </a:p>
          <a:p>
            <a:pPr marL="0" indent="0">
              <a:buNone/>
            </a:pPr>
            <a:r>
              <a:rPr lang="en-US" dirty="0" err="1"/>
              <a:t>elif</a:t>
            </a:r>
            <a:r>
              <a:rPr lang="en-US" dirty="0"/>
              <a:t> grade &gt;= 55: </a:t>
            </a:r>
          </a:p>
          <a:p>
            <a:pPr marL="0" indent="0">
              <a:buNone/>
            </a:pPr>
            <a:r>
              <a:rPr lang="en-US" dirty="0"/>
              <a:t>	print("C") </a:t>
            </a:r>
          </a:p>
          <a:p>
            <a:pPr marL="0" indent="0">
              <a:buNone/>
            </a:pPr>
            <a:r>
              <a:rPr lang="en-US" dirty="0"/>
              <a:t>else: </a:t>
            </a:r>
          </a:p>
          <a:p>
            <a:pPr marL="0" indent="0">
              <a:buNone/>
            </a:pPr>
            <a:r>
              <a:rPr lang="en-US" dirty="0"/>
              <a:t>	print("E")</a:t>
            </a:r>
            <a:endParaRPr lang="en-IN" dirty="0"/>
          </a:p>
        </p:txBody>
      </p:sp>
    </p:spTree>
    <p:extLst>
      <p:ext uri="{BB962C8B-B14F-4D97-AF65-F5344CB8AC3E}">
        <p14:creationId xmlns:p14="http://schemas.microsoft.com/office/powerpoint/2010/main" val="252446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What is Data Science?</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p:txBody>
          <a:bodyPr>
            <a:normAutofit fontScale="85000" lnSpcReduction="20000"/>
          </a:bodyPr>
          <a:lstStyle/>
          <a:p>
            <a:pPr algn="just">
              <a:lnSpc>
                <a:spcPct val="120000"/>
              </a:lnSpc>
            </a:pPr>
            <a:r>
              <a:rPr lang="en-US" b="0" i="0" dirty="0">
                <a:solidFill>
                  <a:srgbClr val="51565E"/>
                </a:solidFill>
                <a:effectLst/>
                <a:latin typeface="Roboto" panose="02000000000000000000" pitchFamily="2" charset="0"/>
              </a:rPr>
              <a:t>Data science is the domain of study that deals with vast volumes of data using modern tools and techniques to find unseen patterns, derive meaningful information, and make business decisions. </a:t>
            </a:r>
          </a:p>
          <a:p>
            <a:pPr algn="just">
              <a:lnSpc>
                <a:spcPct val="120000"/>
              </a:lnSpc>
            </a:pPr>
            <a:r>
              <a:rPr lang="en-US" b="0" i="0" dirty="0">
                <a:solidFill>
                  <a:srgbClr val="51565E"/>
                </a:solidFill>
                <a:effectLst/>
                <a:latin typeface="Roboto" panose="02000000000000000000" pitchFamily="2" charset="0"/>
              </a:rPr>
              <a:t>Data science uses complex machine learning algorithms to build predictive models.</a:t>
            </a:r>
            <a:endParaRPr lang="en-IN" dirty="0"/>
          </a:p>
          <a:p>
            <a:pPr algn="just">
              <a:lnSpc>
                <a:spcPct val="120000"/>
              </a:lnSpc>
            </a:pPr>
            <a:endParaRPr lang="en-IN" dirty="0"/>
          </a:p>
          <a:p>
            <a:endParaRPr lang="en-IN" dirty="0"/>
          </a:p>
        </p:txBody>
      </p:sp>
    </p:spTree>
    <p:extLst>
      <p:ext uri="{BB962C8B-B14F-4D97-AF65-F5344CB8AC3E}">
        <p14:creationId xmlns:p14="http://schemas.microsoft.com/office/powerpoint/2010/main" val="2857252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9E3D-2E24-43A9-8977-03467821E1A4}"/>
              </a:ext>
            </a:extLst>
          </p:cNvPr>
          <p:cNvSpPr>
            <a:spLocks noGrp="1"/>
          </p:cNvSpPr>
          <p:nvPr>
            <p:ph type="title"/>
          </p:nvPr>
        </p:nvSpPr>
        <p:spPr/>
        <p:txBody>
          <a:bodyPr/>
          <a:lstStyle/>
          <a:p>
            <a:r>
              <a:rPr lang="en-IN" dirty="0"/>
              <a:t>Loops</a:t>
            </a:r>
          </a:p>
        </p:txBody>
      </p:sp>
      <p:sp>
        <p:nvSpPr>
          <p:cNvPr id="3" name="Content Placeholder 2">
            <a:extLst>
              <a:ext uri="{FF2B5EF4-FFF2-40B4-BE49-F238E27FC236}">
                <a16:creationId xmlns:a16="http://schemas.microsoft.com/office/drawing/2014/main" id="{7E19A072-6ABA-48B9-9405-1793EF5A4459}"/>
              </a:ext>
            </a:extLst>
          </p:cNvPr>
          <p:cNvSpPr>
            <a:spLocks noGrp="1"/>
          </p:cNvSpPr>
          <p:nvPr>
            <p:ph idx="1"/>
          </p:nvPr>
        </p:nvSpPr>
        <p:spPr/>
        <p:txBody>
          <a:bodyPr/>
          <a:lstStyle/>
          <a:p>
            <a:pPr marL="0" indent="0">
              <a:buNone/>
            </a:pPr>
            <a:r>
              <a:rPr lang="en-US" dirty="0"/>
              <a:t>Useful for repeating code! </a:t>
            </a:r>
          </a:p>
          <a:p>
            <a:pPr marL="0" indent="0">
              <a:buNone/>
            </a:pPr>
            <a:r>
              <a:rPr lang="en-US" dirty="0"/>
              <a:t>Two variants: </a:t>
            </a:r>
          </a:p>
          <a:p>
            <a:pPr marL="0" indent="0">
              <a:buNone/>
            </a:pPr>
            <a:r>
              <a:rPr lang="en-IN" dirty="0">
                <a:solidFill>
                  <a:srgbClr val="FF0000"/>
                </a:solidFill>
              </a:rPr>
              <a:t>while </a:t>
            </a:r>
            <a:r>
              <a:rPr lang="en-IN" dirty="0" err="1">
                <a:solidFill>
                  <a:srgbClr val="FF0000"/>
                </a:solidFill>
              </a:rPr>
              <a:t>boolean</a:t>
            </a:r>
            <a:r>
              <a:rPr lang="en-IN" dirty="0">
                <a:solidFill>
                  <a:srgbClr val="FF0000"/>
                </a:solidFill>
              </a:rPr>
              <a:t>-expression: </a:t>
            </a:r>
          </a:p>
          <a:p>
            <a:pPr marL="0" indent="0">
              <a:buNone/>
            </a:pPr>
            <a:r>
              <a:rPr lang="en-IN" dirty="0">
                <a:solidFill>
                  <a:srgbClr val="FF0000"/>
                </a:solidFill>
              </a:rPr>
              <a:t>	code-block </a:t>
            </a:r>
          </a:p>
          <a:p>
            <a:pPr marL="0" indent="0">
              <a:buNone/>
            </a:pPr>
            <a:r>
              <a:rPr lang="en-IN" dirty="0">
                <a:solidFill>
                  <a:srgbClr val="002060"/>
                </a:solidFill>
              </a:rPr>
              <a:t>for element in collection: </a:t>
            </a:r>
          </a:p>
          <a:p>
            <a:pPr marL="0" indent="0">
              <a:buNone/>
            </a:pPr>
            <a:r>
              <a:rPr lang="en-IN" dirty="0">
                <a:solidFill>
                  <a:srgbClr val="002060"/>
                </a:solidFill>
              </a:rPr>
              <a:t>	code-block</a:t>
            </a:r>
          </a:p>
          <a:p>
            <a:pPr marL="0" indent="0">
              <a:buNone/>
            </a:pPr>
            <a:endParaRPr lang="en-IN" dirty="0"/>
          </a:p>
        </p:txBody>
      </p:sp>
    </p:spTree>
    <p:extLst>
      <p:ext uri="{BB962C8B-B14F-4D97-AF65-F5344CB8AC3E}">
        <p14:creationId xmlns:p14="http://schemas.microsoft.com/office/powerpoint/2010/main" val="27952187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993D-8B7E-46FD-BF98-9023388F924D}"/>
              </a:ext>
            </a:extLst>
          </p:cNvPr>
          <p:cNvSpPr>
            <a:spLocks noGrp="1"/>
          </p:cNvSpPr>
          <p:nvPr>
            <p:ph type="title"/>
          </p:nvPr>
        </p:nvSpPr>
        <p:spPr/>
        <p:txBody>
          <a:bodyPr/>
          <a:lstStyle/>
          <a:p>
            <a:r>
              <a:rPr lang="en-US" dirty="0"/>
              <a:t>While Loop</a:t>
            </a:r>
            <a:endParaRPr lang="en-IN" dirty="0"/>
          </a:p>
        </p:txBody>
      </p:sp>
      <p:pic>
        <p:nvPicPr>
          <p:cNvPr id="5" name="Picture 4">
            <a:extLst>
              <a:ext uri="{FF2B5EF4-FFF2-40B4-BE49-F238E27FC236}">
                <a16:creationId xmlns:a16="http://schemas.microsoft.com/office/drawing/2014/main" id="{5CCB3695-7E34-4064-AFB9-BD473E97F9B0}"/>
              </a:ext>
            </a:extLst>
          </p:cNvPr>
          <p:cNvPicPr>
            <a:picLocks noChangeAspect="1"/>
          </p:cNvPicPr>
          <p:nvPr/>
        </p:nvPicPr>
        <p:blipFill rotWithShape="1">
          <a:blip r:embed="rId2"/>
          <a:srcRect l="36977" t="35280" r="32713" b="16486"/>
          <a:stretch/>
        </p:blipFill>
        <p:spPr>
          <a:xfrm>
            <a:off x="2448231" y="1161383"/>
            <a:ext cx="3428029" cy="2793930"/>
          </a:xfrm>
          <a:prstGeom prst="rect">
            <a:avLst/>
          </a:prstGeom>
        </p:spPr>
      </p:pic>
      <p:sp>
        <p:nvSpPr>
          <p:cNvPr id="7" name="TextBox 6">
            <a:extLst>
              <a:ext uri="{FF2B5EF4-FFF2-40B4-BE49-F238E27FC236}">
                <a16:creationId xmlns:a16="http://schemas.microsoft.com/office/drawing/2014/main" id="{835B5D39-3E43-4D64-AA7B-7F8A4E07F06B}"/>
              </a:ext>
            </a:extLst>
          </p:cNvPr>
          <p:cNvSpPr txBox="1"/>
          <p:nvPr/>
        </p:nvSpPr>
        <p:spPr>
          <a:xfrm>
            <a:off x="2041452" y="3955313"/>
            <a:ext cx="7017488" cy="923330"/>
          </a:xfrm>
          <a:prstGeom prst="rect">
            <a:avLst/>
          </a:prstGeom>
          <a:noFill/>
        </p:spPr>
        <p:txBody>
          <a:bodyPr wrap="square">
            <a:spAutoFit/>
          </a:bodyPr>
          <a:lstStyle/>
          <a:p>
            <a:r>
              <a:rPr lang="en-US" dirty="0"/>
              <a:t>while </a:t>
            </a:r>
            <a:r>
              <a:rPr lang="en-US" dirty="0" err="1"/>
              <a:t>raw_input</a:t>
            </a:r>
            <a:r>
              <a:rPr lang="en-US" dirty="0"/>
              <a:t>("Which is the best subject? ") != "Computer Science": 	print("Try again!") </a:t>
            </a:r>
          </a:p>
          <a:p>
            <a:r>
              <a:rPr lang="en-US" dirty="0"/>
              <a:t>print("Of course it is!")</a:t>
            </a:r>
            <a:endParaRPr lang="en-IN" dirty="0"/>
          </a:p>
        </p:txBody>
      </p:sp>
    </p:spTree>
    <p:extLst>
      <p:ext uri="{BB962C8B-B14F-4D97-AF65-F5344CB8AC3E}">
        <p14:creationId xmlns:p14="http://schemas.microsoft.com/office/powerpoint/2010/main" val="538316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7450-0A08-4EAE-9175-6E76F21DB93F}"/>
              </a:ext>
            </a:extLst>
          </p:cNvPr>
          <p:cNvSpPr>
            <a:spLocks noGrp="1"/>
          </p:cNvSpPr>
          <p:nvPr>
            <p:ph type="title"/>
          </p:nvPr>
        </p:nvSpPr>
        <p:spPr/>
        <p:txBody>
          <a:bodyPr/>
          <a:lstStyle/>
          <a:p>
            <a:r>
              <a:rPr lang="en-IN" dirty="0"/>
              <a:t>For Loops </a:t>
            </a:r>
          </a:p>
        </p:txBody>
      </p:sp>
      <p:sp>
        <p:nvSpPr>
          <p:cNvPr id="3" name="Content Placeholder 2">
            <a:extLst>
              <a:ext uri="{FF2B5EF4-FFF2-40B4-BE49-F238E27FC236}">
                <a16:creationId xmlns:a16="http://schemas.microsoft.com/office/drawing/2014/main" id="{1C748E9E-F5CF-4F54-A5A5-E878CEE0CCE5}"/>
              </a:ext>
            </a:extLst>
          </p:cNvPr>
          <p:cNvSpPr>
            <a:spLocks noGrp="1"/>
          </p:cNvSpPr>
          <p:nvPr>
            <p:ph idx="1"/>
          </p:nvPr>
        </p:nvSpPr>
        <p:spPr/>
        <p:txBody>
          <a:bodyPr>
            <a:normAutofit fontScale="77500" lnSpcReduction="20000"/>
          </a:bodyPr>
          <a:lstStyle/>
          <a:p>
            <a:r>
              <a:rPr lang="en-US" dirty="0"/>
              <a:t>So far, we have seen (briefly) two kinds of collections: string and list </a:t>
            </a:r>
          </a:p>
          <a:p>
            <a:r>
              <a:rPr lang="en-US" dirty="0"/>
              <a:t>For loops can be used to visit each collection's element: </a:t>
            </a:r>
          </a:p>
          <a:p>
            <a:pPr marL="0" indent="0">
              <a:buNone/>
            </a:pPr>
            <a:endParaRPr lang="en-US" dirty="0"/>
          </a:p>
          <a:p>
            <a:r>
              <a:rPr lang="en-US" dirty="0"/>
              <a:t>for </a:t>
            </a:r>
            <a:r>
              <a:rPr lang="en-US" dirty="0" err="1"/>
              <a:t>chr</a:t>
            </a:r>
            <a:r>
              <a:rPr lang="en-US" dirty="0"/>
              <a:t> in "string": </a:t>
            </a:r>
          </a:p>
          <a:p>
            <a:pPr marL="0" indent="0">
              <a:buNone/>
            </a:pPr>
            <a:r>
              <a:rPr lang="en-US" dirty="0"/>
              <a:t>	print(</a:t>
            </a:r>
            <a:r>
              <a:rPr lang="en-US" dirty="0" err="1"/>
              <a:t>chr</a:t>
            </a:r>
            <a:r>
              <a:rPr lang="en-US" dirty="0"/>
              <a:t>)</a:t>
            </a:r>
          </a:p>
          <a:p>
            <a:r>
              <a:rPr lang="en-IN" dirty="0"/>
              <a:t>for </a:t>
            </a:r>
            <a:r>
              <a:rPr lang="en-IN" dirty="0" err="1"/>
              <a:t>elem</a:t>
            </a:r>
            <a:r>
              <a:rPr lang="en-IN" dirty="0"/>
              <a:t> in [1,3,5]: </a:t>
            </a:r>
          </a:p>
          <a:p>
            <a:pPr marL="0" indent="0">
              <a:buNone/>
            </a:pPr>
            <a:r>
              <a:rPr lang="en-IN" dirty="0"/>
              <a:t>	print(</a:t>
            </a:r>
            <a:r>
              <a:rPr lang="en-IN" dirty="0" err="1"/>
              <a:t>elem</a:t>
            </a:r>
            <a:r>
              <a:rPr lang="en-IN" dirty="0"/>
              <a:t>)</a:t>
            </a:r>
            <a:endParaRPr lang="en-US" dirty="0"/>
          </a:p>
          <a:p>
            <a:pPr marL="0" indent="0">
              <a:buNone/>
            </a:pPr>
            <a:r>
              <a:rPr lang="en-US" dirty="0"/>
              <a:t>	</a:t>
            </a:r>
            <a:endParaRPr lang="en-IN" dirty="0"/>
          </a:p>
        </p:txBody>
      </p:sp>
    </p:spTree>
    <p:extLst>
      <p:ext uri="{BB962C8B-B14F-4D97-AF65-F5344CB8AC3E}">
        <p14:creationId xmlns:p14="http://schemas.microsoft.com/office/powerpoint/2010/main" val="1680022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1DD4-F286-48AF-9C98-B2ED28D0A46D}"/>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83DFB4E8-E683-40BE-B595-7087AFE26CEF}"/>
              </a:ext>
            </a:extLst>
          </p:cNvPr>
          <p:cNvSpPr>
            <a:spLocks noGrp="1"/>
          </p:cNvSpPr>
          <p:nvPr>
            <p:ph idx="1"/>
          </p:nvPr>
        </p:nvSpPr>
        <p:spPr>
          <a:xfrm>
            <a:off x="2448232" y="1209366"/>
            <a:ext cx="6511470" cy="3508626"/>
          </a:xfrm>
        </p:spPr>
        <p:txBody>
          <a:bodyPr>
            <a:normAutofit fontScale="70000" lnSpcReduction="20000"/>
          </a:bodyPr>
          <a:lstStyle/>
          <a:p>
            <a:r>
              <a:rPr lang="en-US" dirty="0"/>
              <a:t>Functions encapsulate (= </a:t>
            </a:r>
            <a:r>
              <a:rPr lang="en-US" dirty="0" err="1"/>
              <a:t>membungkus</a:t>
            </a:r>
            <a:r>
              <a:rPr lang="en-US" dirty="0"/>
              <a:t>) code blocks </a:t>
            </a:r>
          </a:p>
          <a:p>
            <a:r>
              <a:rPr lang="en-US" dirty="0"/>
              <a:t>Why functions? Modularization and reuse! </a:t>
            </a:r>
          </a:p>
          <a:p>
            <a:r>
              <a:rPr lang="en-US" dirty="0"/>
              <a:t>You actually have seen examples of functions: </a:t>
            </a:r>
          </a:p>
          <a:p>
            <a:pPr marL="0" indent="0">
              <a:buNone/>
            </a:pPr>
            <a:r>
              <a:rPr lang="en-US" dirty="0"/>
              <a:t>	print()</a:t>
            </a:r>
          </a:p>
          <a:p>
            <a:pPr marL="0" indent="0">
              <a:buNone/>
            </a:pPr>
            <a:r>
              <a:rPr lang="en-US" dirty="0"/>
              <a:t>	</a:t>
            </a:r>
            <a:r>
              <a:rPr lang="en-US" dirty="0" err="1"/>
              <a:t>raw_input</a:t>
            </a:r>
            <a:r>
              <a:rPr lang="en-US" dirty="0"/>
              <a:t>() or input() [up to version 3]</a:t>
            </a:r>
          </a:p>
          <a:p>
            <a:pPr marL="0" indent="0">
              <a:buNone/>
            </a:pPr>
            <a:endParaRPr lang="en-US" dirty="0"/>
          </a:p>
          <a:p>
            <a:pPr marL="0" indent="0">
              <a:buNone/>
            </a:pPr>
            <a:r>
              <a:rPr lang="en-US" dirty="0"/>
              <a:t>Generic form: </a:t>
            </a:r>
          </a:p>
          <a:p>
            <a:pPr marL="0" indent="0">
              <a:buNone/>
            </a:pPr>
            <a:r>
              <a:rPr lang="en-US" dirty="0"/>
              <a:t>       </a:t>
            </a:r>
          </a:p>
          <a:p>
            <a:pPr marL="0" indent="0">
              <a:buNone/>
            </a:pPr>
            <a:r>
              <a:rPr lang="en-US" dirty="0"/>
              <a:t>def function-name(parameters): </a:t>
            </a:r>
          </a:p>
          <a:p>
            <a:pPr marL="0" indent="0">
              <a:buNone/>
            </a:pPr>
            <a:r>
              <a:rPr lang="en-US" dirty="0"/>
              <a:t>	code-block </a:t>
            </a:r>
          </a:p>
          <a:p>
            <a:pPr marL="0" indent="0">
              <a:buNone/>
            </a:pPr>
            <a:r>
              <a:rPr lang="en-US" dirty="0"/>
              <a:t>	return value</a:t>
            </a:r>
            <a:endParaRPr lang="en-IN" dirty="0"/>
          </a:p>
        </p:txBody>
      </p:sp>
    </p:spTree>
    <p:extLst>
      <p:ext uri="{BB962C8B-B14F-4D97-AF65-F5344CB8AC3E}">
        <p14:creationId xmlns:p14="http://schemas.microsoft.com/office/powerpoint/2010/main" val="147171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52E6-5748-4AD7-96B5-F326D95FB605}"/>
              </a:ext>
            </a:extLst>
          </p:cNvPr>
          <p:cNvSpPr>
            <a:spLocks noGrp="1"/>
          </p:cNvSpPr>
          <p:nvPr>
            <p:ph type="title"/>
          </p:nvPr>
        </p:nvSpPr>
        <p:spPr/>
        <p:txBody>
          <a:bodyPr/>
          <a:lstStyle/>
          <a:p>
            <a:r>
              <a:rPr lang="en-IN" dirty="0"/>
              <a:t>Functions in Real Life </a:t>
            </a:r>
          </a:p>
        </p:txBody>
      </p:sp>
      <p:sp>
        <p:nvSpPr>
          <p:cNvPr id="3" name="Content Placeholder 2">
            <a:extLst>
              <a:ext uri="{FF2B5EF4-FFF2-40B4-BE49-F238E27FC236}">
                <a16:creationId xmlns:a16="http://schemas.microsoft.com/office/drawing/2014/main" id="{11BB87AA-1192-4277-ABAE-F975195D5D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BF1950-41E6-4BEF-AB54-B57566FF64F1}"/>
              </a:ext>
            </a:extLst>
          </p:cNvPr>
          <p:cNvPicPr>
            <a:picLocks noChangeAspect="1"/>
          </p:cNvPicPr>
          <p:nvPr/>
        </p:nvPicPr>
        <p:blipFill rotWithShape="1">
          <a:blip r:embed="rId2"/>
          <a:srcRect l="15038" t="18880" r="25194" b="21309"/>
          <a:stretch/>
        </p:blipFill>
        <p:spPr>
          <a:xfrm>
            <a:off x="2448232" y="1161382"/>
            <a:ext cx="6638210" cy="3736683"/>
          </a:xfrm>
          <a:prstGeom prst="rect">
            <a:avLst/>
          </a:prstGeom>
        </p:spPr>
      </p:pic>
    </p:spTree>
    <p:extLst>
      <p:ext uri="{BB962C8B-B14F-4D97-AF65-F5344CB8AC3E}">
        <p14:creationId xmlns:p14="http://schemas.microsoft.com/office/powerpoint/2010/main" val="991747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F332-D33E-4F90-B1B3-78EB45EB0D6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A1392B5-C7C4-4AC8-8F43-494CBA55BF1F}"/>
              </a:ext>
            </a:extLst>
          </p:cNvPr>
          <p:cNvSpPr>
            <a:spLocks noGrp="1"/>
          </p:cNvSpPr>
          <p:nvPr>
            <p:ph idx="1"/>
          </p:nvPr>
        </p:nvSpPr>
        <p:spPr/>
        <p:txBody>
          <a:bodyPr>
            <a:normAutofit lnSpcReduction="10000"/>
          </a:bodyPr>
          <a:lstStyle/>
          <a:p>
            <a:pPr marL="0" indent="0">
              <a:buNone/>
            </a:pPr>
            <a:r>
              <a:rPr lang="en-US" sz="1800" dirty="0"/>
              <a:t>def hello(</a:t>
            </a:r>
            <a:r>
              <a:rPr lang="en-US" sz="1800" dirty="0" err="1"/>
              <a:t>name_man</a:t>
            </a:r>
            <a:r>
              <a:rPr lang="en-US" sz="1800" dirty="0"/>
              <a:t>="Bro", </a:t>
            </a:r>
            <a:r>
              <a:rPr lang="en-US" sz="1800" dirty="0" err="1"/>
              <a:t>name_woman</a:t>
            </a:r>
            <a:r>
              <a:rPr lang="en-US" sz="1800" dirty="0"/>
              <a:t>="Sis"): </a:t>
            </a:r>
          </a:p>
          <a:p>
            <a:pPr marL="0" indent="0">
              <a:buNone/>
            </a:pPr>
            <a:r>
              <a:rPr lang="en-US" sz="1800" dirty="0"/>
              <a:t>       print("Hello, " + </a:t>
            </a:r>
            <a:r>
              <a:rPr lang="en-US" sz="1800" dirty="0" err="1"/>
              <a:t>name_man</a:t>
            </a:r>
            <a:r>
              <a:rPr lang="en-US" sz="1800" dirty="0"/>
              <a:t> + " &amp; " + </a:t>
            </a:r>
            <a:r>
              <a:rPr lang="en-US" sz="1800" dirty="0" err="1"/>
              <a:t>name_woman</a:t>
            </a:r>
            <a:r>
              <a:rPr lang="en-US" sz="1800" dirty="0"/>
              <a:t> + "!")</a:t>
            </a:r>
          </a:p>
          <a:p>
            <a:pPr marL="0" indent="0">
              <a:buNone/>
            </a:pPr>
            <a:endParaRPr lang="en-US" sz="1800" dirty="0"/>
          </a:p>
          <a:p>
            <a:pPr marL="0" indent="0">
              <a:buNone/>
            </a:pPr>
            <a:r>
              <a:rPr lang="en-IN" sz="1800" dirty="0"/>
              <a:t>&gt;&gt;&gt; hello() </a:t>
            </a:r>
          </a:p>
          <a:p>
            <a:pPr marL="0" indent="0">
              <a:buNone/>
            </a:pPr>
            <a:r>
              <a:rPr lang="en-IN" sz="1800" dirty="0"/>
              <a:t>Hello, Bro &amp; Sis! </a:t>
            </a:r>
          </a:p>
          <a:p>
            <a:pPr marL="0" indent="0">
              <a:buNone/>
            </a:pPr>
            <a:endParaRPr lang="en-IN" sz="1800" dirty="0"/>
          </a:p>
          <a:p>
            <a:pPr marL="0" indent="0">
              <a:buNone/>
            </a:pPr>
            <a:r>
              <a:rPr lang="en-IN" sz="1800" dirty="0"/>
              <a:t>&gt;&gt;&gt; hello(</a:t>
            </a:r>
            <a:r>
              <a:rPr lang="en-IN" sz="1800" dirty="0" err="1"/>
              <a:t>name_woman</a:t>
            </a:r>
            <a:r>
              <a:rPr lang="en-IN" sz="1800" dirty="0"/>
              <a:t>="Lady") </a:t>
            </a:r>
          </a:p>
          <a:p>
            <a:pPr marL="0" indent="0">
              <a:buNone/>
            </a:pPr>
            <a:r>
              <a:rPr lang="en-IN" sz="1800" dirty="0"/>
              <a:t>Hello, Bro &amp; Lady! </a:t>
            </a:r>
          </a:p>
          <a:p>
            <a:pPr marL="0" indent="0">
              <a:buNone/>
            </a:pPr>
            <a:endParaRPr lang="en-IN" sz="1800" dirty="0"/>
          </a:p>
          <a:p>
            <a:pPr marL="0" indent="0">
              <a:buNone/>
            </a:pPr>
            <a:r>
              <a:rPr lang="en-IN" sz="1800" dirty="0"/>
              <a:t>&gt;&gt;&gt; hello(</a:t>
            </a:r>
            <a:r>
              <a:rPr lang="en-IN" sz="1800" dirty="0" err="1"/>
              <a:t>name_woman</a:t>
            </a:r>
            <a:r>
              <a:rPr lang="en-IN" sz="1800" dirty="0"/>
              <a:t>=“Maria",</a:t>
            </a:r>
            <a:r>
              <a:rPr lang="en-IN" sz="1800" dirty="0" err="1"/>
              <a:t>name_man</a:t>
            </a:r>
            <a:r>
              <a:rPr lang="en-IN" sz="1800" dirty="0"/>
              <a:t>=“John") </a:t>
            </a:r>
          </a:p>
          <a:p>
            <a:pPr marL="0" indent="0">
              <a:buNone/>
            </a:pPr>
            <a:r>
              <a:rPr lang="en-IN" sz="1800" dirty="0"/>
              <a:t>Hello, John &amp; Maria!</a:t>
            </a:r>
          </a:p>
        </p:txBody>
      </p:sp>
    </p:spTree>
    <p:extLst>
      <p:ext uri="{BB962C8B-B14F-4D97-AF65-F5344CB8AC3E}">
        <p14:creationId xmlns:p14="http://schemas.microsoft.com/office/powerpoint/2010/main" val="2083709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6F3E-2893-4157-B4F5-8834F89AA79F}"/>
              </a:ext>
            </a:extLst>
          </p:cNvPr>
          <p:cNvSpPr>
            <a:spLocks noGrp="1"/>
          </p:cNvSpPr>
          <p:nvPr>
            <p:ph type="title"/>
          </p:nvPr>
        </p:nvSpPr>
        <p:spPr/>
        <p:txBody>
          <a:bodyPr/>
          <a:lstStyle/>
          <a:p>
            <a:r>
              <a:rPr lang="en-IN" dirty="0"/>
              <a:t>Functions: </a:t>
            </a:r>
            <a:r>
              <a:rPr lang="en-IN" dirty="0" err="1"/>
              <a:t>Celcius</a:t>
            </a:r>
            <a:r>
              <a:rPr lang="en-IN" dirty="0"/>
              <a:t> to Fahrenheit</a:t>
            </a:r>
          </a:p>
        </p:txBody>
      </p:sp>
      <p:sp>
        <p:nvSpPr>
          <p:cNvPr id="3" name="Content Placeholder 2">
            <a:extLst>
              <a:ext uri="{FF2B5EF4-FFF2-40B4-BE49-F238E27FC236}">
                <a16:creationId xmlns:a16="http://schemas.microsoft.com/office/drawing/2014/main" id="{E74394F9-5148-4B82-BB8E-B9536F2E6F59}"/>
              </a:ext>
            </a:extLst>
          </p:cNvPr>
          <p:cNvSpPr>
            <a:spLocks noGrp="1"/>
          </p:cNvSpPr>
          <p:nvPr>
            <p:ph idx="1"/>
          </p:nvPr>
        </p:nvSpPr>
        <p:spPr/>
        <p:txBody>
          <a:bodyPr>
            <a:normAutofit/>
          </a:bodyPr>
          <a:lstStyle/>
          <a:p>
            <a:pPr marL="0" indent="0">
              <a:buNone/>
            </a:pPr>
            <a:r>
              <a:rPr lang="en-US" sz="1800" dirty="0"/>
              <a:t>def function-name(parameters): </a:t>
            </a:r>
          </a:p>
          <a:p>
            <a:pPr marL="0" indent="0">
              <a:buNone/>
            </a:pPr>
            <a:r>
              <a:rPr lang="en-US" sz="1800" dirty="0"/>
              <a:t>	code-block </a:t>
            </a:r>
          </a:p>
          <a:p>
            <a:pPr marL="0" indent="0">
              <a:buNone/>
            </a:pPr>
            <a:r>
              <a:rPr lang="en-US" sz="1800" dirty="0"/>
              <a:t>	return value</a:t>
            </a:r>
            <a:endParaRPr lang="en-IN" sz="1800" dirty="0"/>
          </a:p>
          <a:p>
            <a:pPr marL="0" indent="0">
              <a:buNone/>
            </a:pPr>
            <a:endParaRPr lang="en-IN" sz="1800" dirty="0"/>
          </a:p>
          <a:p>
            <a:pPr marL="0" indent="0">
              <a:buNone/>
            </a:pPr>
            <a:r>
              <a:rPr lang="en-IN" sz="1800" dirty="0"/>
              <a:t>def </a:t>
            </a:r>
            <a:r>
              <a:rPr lang="en-IN" sz="1800" dirty="0" err="1"/>
              <a:t>celsius_to_fahrenheit</a:t>
            </a:r>
            <a:r>
              <a:rPr lang="en-IN" sz="1800" dirty="0"/>
              <a:t>(</a:t>
            </a:r>
            <a:r>
              <a:rPr lang="en-IN" sz="1800" dirty="0" err="1"/>
              <a:t>celsius</a:t>
            </a:r>
            <a:r>
              <a:rPr lang="en-IN" sz="1800" dirty="0"/>
              <a:t>): </a:t>
            </a:r>
          </a:p>
          <a:p>
            <a:pPr marL="0" indent="0">
              <a:buNone/>
            </a:pPr>
            <a:r>
              <a:rPr lang="en-IN" sz="1800" dirty="0"/>
              <a:t>	</a:t>
            </a:r>
            <a:r>
              <a:rPr lang="en-IN" sz="1800" dirty="0" err="1"/>
              <a:t>fahrenheit</a:t>
            </a:r>
            <a:r>
              <a:rPr lang="en-IN" sz="1800" dirty="0"/>
              <a:t> = </a:t>
            </a:r>
            <a:r>
              <a:rPr lang="en-IN" sz="1800" dirty="0" err="1"/>
              <a:t>celsius</a:t>
            </a:r>
            <a:r>
              <a:rPr lang="en-IN" sz="1800" dirty="0"/>
              <a:t> * 1.8 + 32.0 return </a:t>
            </a:r>
            <a:r>
              <a:rPr lang="en-IN" sz="1800" dirty="0" err="1"/>
              <a:t>fahrenheit</a:t>
            </a:r>
            <a:endParaRPr lang="en-IN" sz="1800" dirty="0"/>
          </a:p>
        </p:txBody>
      </p:sp>
    </p:spTree>
    <p:extLst>
      <p:ext uri="{BB962C8B-B14F-4D97-AF65-F5344CB8AC3E}">
        <p14:creationId xmlns:p14="http://schemas.microsoft.com/office/powerpoint/2010/main" val="3358150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08DB-123B-4974-A1AC-3F706F6F18A6}"/>
              </a:ext>
            </a:extLst>
          </p:cNvPr>
          <p:cNvSpPr>
            <a:spLocks noGrp="1"/>
          </p:cNvSpPr>
          <p:nvPr>
            <p:ph type="title"/>
          </p:nvPr>
        </p:nvSpPr>
        <p:spPr/>
        <p:txBody>
          <a:bodyPr/>
          <a:lstStyle/>
          <a:p>
            <a:r>
              <a:rPr lang="en-IN" dirty="0"/>
              <a:t>Imports statement</a:t>
            </a:r>
          </a:p>
        </p:txBody>
      </p:sp>
      <p:sp>
        <p:nvSpPr>
          <p:cNvPr id="3" name="Content Placeholder 2">
            <a:extLst>
              <a:ext uri="{FF2B5EF4-FFF2-40B4-BE49-F238E27FC236}">
                <a16:creationId xmlns:a16="http://schemas.microsoft.com/office/drawing/2014/main" id="{2922A3B5-619E-4A96-8F95-5F2264A4E67A}"/>
              </a:ext>
            </a:extLst>
          </p:cNvPr>
          <p:cNvSpPr>
            <a:spLocks noGrp="1"/>
          </p:cNvSpPr>
          <p:nvPr>
            <p:ph idx="1"/>
          </p:nvPr>
        </p:nvSpPr>
        <p:spPr/>
        <p:txBody>
          <a:bodyPr>
            <a:normAutofit fontScale="70000" lnSpcReduction="20000"/>
          </a:bodyPr>
          <a:lstStyle/>
          <a:p>
            <a:r>
              <a:rPr lang="en-US" dirty="0"/>
              <a:t>Code made by other people shall be reused! </a:t>
            </a:r>
          </a:p>
          <a:p>
            <a:r>
              <a:rPr lang="en-US" dirty="0"/>
              <a:t>Two ways of importing modules (= Python files): </a:t>
            </a:r>
          </a:p>
          <a:p>
            <a:pPr marL="0" indent="0">
              <a:buNone/>
            </a:pPr>
            <a:endParaRPr lang="en-US" dirty="0"/>
          </a:p>
          <a:p>
            <a:pPr marL="0" indent="0">
              <a:buNone/>
            </a:pPr>
            <a:r>
              <a:rPr lang="en-US" dirty="0"/>
              <a:t>Generic form: import </a:t>
            </a:r>
            <a:r>
              <a:rPr lang="en-US" dirty="0" err="1"/>
              <a:t>module_name</a:t>
            </a:r>
            <a:r>
              <a:rPr lang="en-US" dirty="0"/>
              <a:t> </a:t>
            </a:r>
          </a:p>
          <a:p>
            <a:pPr marL="0" indent="0">
              <a:buNone/>
            </a:pPr>
            <a:r>
              <a:rPr lang="en-US" dirty="0"/>
              <a:t>     import math </a:t>
            </a:r>
          </a:p>
          <a:p>
            <a:pPr marL="0" indent="0">
              <a:buNone/>
            </a:pPr>
            <a:r>
              <a:rPr lang="en-US" dirty="0"/>
              <a:t>     print(</a:t>
            </a:r>
            <a:r>
              <a:rPr lang="en-US" dirty="0" err="1"/>
              <a:t>math.sqrt</a:t>
            </a:r>
            <a:r>
              <a:rPr lang="en-US" dirty="0"/>
              <a:t>(4)) </a:t>
            </a:r>
          </a:p>
          <a:p>
            <a:pPr marL="0" indent="0">
              <a:buNone/>
            </a:pPr>
            <a:endParaRPr lang="en-US" dirty="0"/>
          </a:p>
          <a:p>
            <a:pPr marL="0" indent="0">
              <a:buNone/>
            </a:pPr>
            <a:r>
              <a:rPr lang="en-US" dirty="0"/>
              <a:t>Generic form: from </a:t>
            </a:r>
            <a:r>
              <a:rPr lang="en-US" dirty="0" err="1"/>
              <a:t>module_name</a:t>
            </a:r>
            <a:r>
              <a:rPr lang="en-US" dirty="0"/>
              <a:t> </a:t>
            </a:r>
          </a:p>
          <a:p>
            <a:pPr marL="0" indent="0">
              <a:buNone/>
            </a:pPr>
            <a:r>
              <a:rPr lang="en-US" dirty="0"/>
              <a:t>     import </a:t>
            </a:r>
            <a:r>
              <a:rPr lang="en-US" dirty="0" err="1"/>
              <a:t>function_name</a:t>
            </a:r>
            <a:r>
              <a:rPr lang="en-US" dirty="0"/>
              <a:t> from math </a:t>
            </a:r>
          </a:p>
          <a:p>
            <a:pPr marL="0" indent="0">
              <a:buNone/>
            </a:pPr>
            <a:r>
              <a:rPr lang="en-US" dirty="0"/>
              <a:t>     import sqrt </a:t>
            </a:r>
          </a:p>
          <a:p>
            <a:pPr marL="0" indent="0">
              <a:buNone/>
            </a:pPr>
            <a:r>
              <a:rPr lang="en-US" dirty="0"/>
              <a:t>     print(sqrt(4))</a:t>
            </a:r>
            <a:endParaRPr lang="en-IN" dirty="0"/>
          </a:p>
        </p:txBody>
      </p:sp>
    </p:spTree>
    <p:extLst>
      <p:ext uri="{BB962C8B-B14F-4D97-AF65-F5344CB8AC3E}">
        <p14:creationId xmlns:p14="http://schemas.microsoft.com/office/powerpoint/2010/main" val="2649035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5565-EAE9-4FF0-955F-5B7D646393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B0E3E4-8537-40F0-B3A8-F655657D9F7B}"/>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2339CA25-8121-4CE0-9FB8-08BBDB70200F}"/>
              </a:ext>
            </a:extLst>
          </p:cNvPr>
          <p:cNvGraphicFramePr>
            <a:graphicFrameLocks noChangeAspect="1"/>
          </p:cNvGraphicFramePr>
          <p:nvPr>
            <p:extLst>
              <p:ext uri="{D42A27DB-BD31-4B8C-83A1-F6EECF244321}">
                <p14:modId xmlns:p14="http://schemas.microsoft.com/office/powerpoint/2010/main" val="2962137229"/>
              </p:ext>
            </p:extLst>
          </p:nvPr>
        </p:nvGraphicFramePr>
        <p:xfrm>
          <a:off x="0" y="-8621"/>
          <a:ext cx="9144000" cy="5160742"/>
        </p:xfrm>
        <a:graphic>
          <a:graphicData uri="http://schemas.openxmlformats.org/presentationml/2006/ole">
            <mc:AlternateContent xmlns:mc="http://schemas.openxmlformats.org/markup-compatibility/2006">
              <mc:Choice xmlns:v="urn:schemas-microsoft-com:vml" Requires="v">
                <p:oleObj name="Bitmap Image" r:id="rId2" imgW="8629560" imgH="4870440" progId="Paint.Picture">
                  <p:embed/>
                </p:oleObj>
              </mc:Choice>
              <mc:Fallback>
                <p:oleObj name="Bitmap Image" r:id="rId2" imgW="8629560" imgH="4870440" progId="Paint.Picture">
                  <p:embed/>
                  <p:pic>
                    <p:nvPicPr>
                      <p:cNvPr id="5" name="Object 4">
                        <a:extLst>
                          <a:ext uri="{FF2B5EF4-FFF2-40B4-BE49-F238E27FC236}">
                            <a16:creationId xmlns:a16="http://schemas.microsoft.com/office/drawing/2014/main" id="{2339CA25-8121-4CE0-9FB8-08BBDB70200F}"/>
                          </a:ext>
                        </a:extLst>
                      </p:cNvPr>
                      <p:cNvPicPr/>
                      <p:nvPr/>
                    </p:nvPicPr>
                    <p:blipFill>
                      <a:blip r:embed="rId3"/>
                      <a:stretch>
                        <a:fillRect/>
                      </a:stretch>
                    </p:blipFill>
                    <p:spPr>
                      <a:xfrm>
                        <a:off x="0" y="-8621"/>
                        <a:ext cx="9144000" cy="5160742"/>
                      </a:xfrm>
                      <a:prstGeom prst="rect">
                        <a:avLst/>
                      </a:prstGeom>
                    </p:spPr>
                  </p:pic>
                </p:oleObj>
              </mc:Fallback>
            </mc:AlternateContent>
          </a:graphicData>
        </a:graphic>
      </p:graphicFrame>
    </p:spTree>
    <p:extLst>
      <p:ext uri="{BB962C8B-B14F-4D97-AF65-F5344CB8AC3E}">
        <p14:creationId xmlns:p14="http://schemas.microsoft.com/office/powerpoint/2010/main" val="4501545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1A19-9F8F-4A19-9827-93870D75AA69}"/>
              </a:ext>
            </a:extLst>
          </p:cNvPr>
          <p:cNvSpPr>
            <a:spLocks noGrp="1"/>
          </p:cNvSpPr>
          <p:nvPr>
            <p:ph type="title"/>
          </p:nvPr>
        </p:nvSpPr>
        <p:spPr/>
        <p:txBody>
          <a:bodyPr/>
          <a:lstStyle/>
          <a:p>
            <a:r>
              <a:rPr lang="en-US" dirty="0"/>
              <a:t>Python Web Technology</a:t>
            </a:r>
            <a:endParaRPr lang="en-IN" dirty="0"/>
          </a:p>
        </p:txBody>
      </p:sp>
      <p:sp>
        <p:nvSpPr>
          <p:cNvPr id="3" name="Content Placeholder 2">
            <a:extLst>
              <a:ext uri="{FF2B5EF4-FFF2-40B4-BE49-F238E27FC236}">
                <a16:creationId xmlns:a16="http://schemas.microsoft.com/office/drawing/2014/main" id="{AC380CAD-5264-4B1E-8442-3F80E04B2383}"/>
              </a:ext>
            </a:extLst>
          </p:cNvPr>
          <p:cNvSpPr>
            <a:spLocks noGrp="1"/>
          </p:cNvSpPr>
          <p:nvPr>
            <p:ph idx="1"/>
          </p:nvPr>
        </p:nvSpPr>
        <p:spPr/>
        <p:txBody>
          <a:bodyPr/>
          <a:lstStyle/>
          <a:p>
            <a:r>
              <a:rPr lang="en-US" dirty="0"/>
              <a:t>What is web technology?</a:t>
            </a:r>
            <a:endParaRPr lang="en-IN" dirty="0"/>
          </a:p>
        </p:txBody>
      </p:sp>
      <p:pic>
        <p:nvPicPr>
          <p:cNvPr id="4" name="Picture 6">
            <a:extLst>
              <a:ext uri="{FF2B5EF4-FFF2-40B4-BE49-F238E27FC236}">
                <a16:creationId xmlns:a16="http://schemas.microsoft.com/office/drawing/2014/main" id="{CCBD5500-24FE-4B53-B896-CD981D67AA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56" b="-4773"/>
          <a:stretch/>
        </p:blipFill>
        <p:spPr bwMode="auto">
          <a:xfrm>
            <a:off x="2701713" y="1843315"/>
            <a:ext cx="5723830" cy="333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86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E265-985C-45C7-951A-84322AD99174}"/>
              </a:ext>
            </a:extLst>
          </p:cNvPr>
          <p:cNvSpPr>
            <a:spLocks noGrp="1"/>
          </p:cNvSpPr>
          <p:nvPr>
            <p:ph type="title"/>
          </p:nvPr>
        </p:nvSpPr>
        <p:spPr/>
        <p:txBody>
          <a:bodyPr/>
          <a:lstStyle/>
          <a:p>
            <a:r>
              <a:rPr lang="en-US" dirty="0"/>
              <a:t>Data Science Components</a:t>
            </a:r>
            <a:endParaRPr lang="en-IN" dirty="0"/>
          </a:p>
        </p:txBody>
      </p:sp>
      <p:sp>
        <p:nvSpPr>
          <p:cNvPr id="3" name="Content Placeholder 2">
            <a:extLst>
              <a:ext uri="{FF2B5EF4-FFF2-40B4-BE49-F238E27FC236}">
                <a16:creationId xmlns:a16="http://schemas.microsoft.com/office/drawing/2014/main" id="{4998B331-CF84-44AB-B73F-243EF0A2F42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E199428-F5E3-4D9B-AC41-CF7C974A0A45}"/>
              </a:ext>
            </a:extLst>
          </p:cNvPr>
          <p:cNvPicPr>
            <a:picLocks noChangeAspect="1"/>
          </p:cNvPicPr>
          <p:nvPr/>
        </p:nvPicPr>
        <p:blipFill>
          <a:blip r:embed="rId2"/>
          <a:stretch>
            <a:fillRect/>
          </a:stretch>
        </p:blipFill>
        <p:spPr>
          <a:xfrm>
            <a:off x="1946742" y="1209366"/>
            <a:ext cx="7197257" cy="3735034"/>
          </a:xfrm>
          <a:prstGeom prst="rect">
            <a:avLst/>
          </a:prstGeom>
        </p:spPr>
      </p:pic>
    </p:spTree>
    <p:extLst>
      <p:ext uri="{BB962C8B-B14F-4D97-AF65-F5344CB8AC3E}">
        <p14:creationId xmlns:p14="http://schemas.microsoft.com/office/powerpoint/2010/main" val="18985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B164-C576-4912-BFD8-46C9ED30F5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DCAA00-6D01-4377-BE8A-818D104045BB}"/>
              </a:ext>
            </a:extLst>
          </p:cNvPr>
          <p:cNvSpPr>
            <a:spLocks noGrp="1"/>
          </p:cNvSpPr>
          <p:nvPr>
            <p:ph idx="1"/>
          </p:nvPr>
        </p:nvSpPr>
        <p:spPr/>
        <p:txBody>
          <a:bodyPr/>
          <a:lstStyle/>
          <a:p>
            <a:endParaRPr lang="en-IN"/>
          </a:p>
        </p:txBody>
      </p:sp>
      <p:pic>
        <p:nvPicPr>
          <p:cNvPr id="2050" name="Picture 2" descr="What is a Python Framework? | Trio Developers">
            <a:extLst>
              <a:ext uri="{FF2B5EF4-FFF2-40B4-BE49-F238E27FC236}">
                <a16:creationId xmlns:a16="http://schemas.microsoft.com/office/drawing/2014/main" id="{968FB56B-F38B-46D8-AFA6-8A7B3754E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645"/>
            <a:ext cx="9144000" cy="520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180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A104-24B7-48B8-97B7-60210C4A53F9}"/>
              </a:ext>
            </a:extLst>
          </p:cNvPr>
          <p:cNvSpPr>
            <a:spLocks noGrp="1"/>
          </p:cNvSpPr>
          <p:nvPr>
            <p:ph type="title"/>
          </p:nvPr>
        </p:nvSpPr>
        <p:spPr/>
        <p:txBody>
          <a:bodyPr/>
          <a:lstStyle/>
          <a:p>
            <a:endParaRPr lang="en-IN"/>
          </a:p>
        </p:txBody>
      </p:sp>
      <p:sp>
        <p:nvSpPr>
          <p:cNvPr id="4" name="AutoShape 2" descr="Top 10 Python Frameworks for Web Development for 2021">
            <a:extLst>
              <a:ext uri="{FF2B5EF4-FFF2-40B4-BE49-F238E27FC236}">
                <a16:creationId xmlns:a16="http://schemas.microsoft.com/office/drawing/2014/main" id="{828173EC-B9A1-4E3E-99CC-6E84EF23B6B1}"/>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7" name="Picture 6">
            <a:extLst>
              <a:ext uri="{FF2B5EF4-FFF2-40B4-BE49-F238E27FC236}">
                <a16:creationId xmlns:a16="http://schemas.microsoft.com/office/drawing/2014/main" id="{015EA627-6394-41BA-A557-331490EE2661}"/>
              </a:ext>
            </a:extLst>
          </p:cNvPr>
          <p:cNvPicPr>
            <a:picLocks noChangeAspect="1"/>
          </p:cNvPicPr>
          <p:nvPr/>
        </p:nvPicPr>
        <p:blipFill rotWithShape="1">
          <a:blip r:embed="rId2">
            <a:extLst>
              <a:ext uri="{28A0092B-C50C-407E-A947-70E740481C1C}">
                <a14:useLocalDpi xmlns:a14="http://schemas.microsoft.com/office/drawing/2010/main" val="0"/>
              </a:ext>
            </a:extLst>
          </a:blip>
          <a:srcRect l="7922" r="393"/>
          <a:stretch/>
        </p:blipFill>
        <p:spPr>
          <a:xfrm>
            <a:off x="0" y="0"/>
            <a:ext cx="9144000" cy="5143500"/>
          </a:xfrm>
          <a:prstGeom prst="rect">
            <a:avLst/>
          </a:prstGeom>
        </p:spPr>
      </p:pic>
    </p:spTree>
    <p:extLst>
      <p:ext uri="{BB962C8B-B14F-4D97-AF65-F5344CB8AC3E}">
        <p14:creationId xmlns:p14="http://schemas.microsoft.com/office/powerpoint/2010/main" val="117312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014B-7F8F-4AA2-A1C0-3EB0285D89D4}"/>
              </a:ext>
            </a:extLst>
          </p:cNvPr>
          <p:cNvSpPr>
            <a:spLocks noGrp="1"/>
          </p:cNvSpPr>
          <p:nvPr>
            <p:ph type="title"/>
          </p:nvPr>
        </p:nvSpPr>
        <p:spPr/>
        <p:txBody>
          <a:bodyPr/>
          <a:lstStyle/>
          <a:p>
            <a:r>
              <a:rPr lang="en-US" dirty="0"/>
              <a:t>Flask Web Framework</a:t>
            </a:r>
            <a:endParaRPr lang="en-IN" dirty="0"/>
          </a:p>
        </p:txBody>
      </p:sp>
      <p:sp>
        <p:nvSpPr>
          <p:cNvPr id="3" name="Content Placeholder 2">
            <a:extLst>
              <a:ext uri="{FF2B5EF4-FFF2-40B4-BE49-F238E27FC236}">
                <a16:creationId xmlns:a16="http://schemas.microsoft.com/office/drawing/2014/main" id="{745B336A-BAA6-490C-83E8-1513869707C9}"/>
              </a:ext>
            </a:extLst>
          </p:cNvPr>
          <p:cNvSpPr>
            <a:spLocks noGrp="1"/>
          </p:cNvSpPr>
          <p:nvPr>
            <p:ph idx="1"/>
          </p:nvPr>
        </p:nvSpPr>
        <p:spPr/>
        <p:txBody>
          <a:bodyPr>
            <a:normAutofit fontScale="47500" lnSpcReduction="20000"/>
          </a:bodyPr>
          <a:lstStyle/>
          <a:p>
            <a:pPr algn="just">
              <a:lnSpc>
                <a:spcPct val="170000"/>
              </a:lnSpc>
            </a:pPr>
            <a:r>
              <a:rPr lang="en-US" b="1" i="0" u="none" strike="noStrike" dirty="0">
                <a:solidFill>
                  <a:schemeClr val="bg1"/>
                </a:solidFill>
                <a:effectLst/>
                <a:latin typeface="Poppins" panose="00000500000000000000" pitchFamily="2" charset="0"/>
                <a:hlinkClick r:id="rId2">
                  <a:extLst>
                    <a:ext uri="{A12FA001-AC4F-418D-AE19-62706E023703}">
                      <ahyp:hlinkClr xmlns:ahyp="http://schemas.microsoft.com/office/drawing/2018/hyperlinkcolor" val="tx"/>
                    </a:ext>
                  </a:extLst>
                </a:hlinkClick>
              </a:rPr>
              <a:t>Flask</a:t>
            </a:r>
            <a:r>
              <a:rPr lang="en-US" b="0" i="0" dirty="0">
                <a:solidFill>
                  <a:schemeClr val="bg1"/>
                </a:solidFill>
                <a:effectLst/>
                <a:latin typeface="Poppins" panose="00000500000000000000" pitchFamily="2" charset="0"/>
              </a:rPr>
              <a:t> is the Python Based </a:t>
            </a:r>
            <a:r>
              <a:rPr lang="en-US" b="1" i="0" dirty="0">
                <a:solidFill>
                  <a:schemeClr val="bg1"/>
                </a:solidFill>
                <a:effectLst/>
                <a:latin typeface="Poppins" panose="00000500000000000000" pitchFamily="2" charset="0"/>
              </a:rPr>
              <a:t>Web development framework</a:t>
            </a:r>
            <a:r>
              <a:rPr lang="en-US" b="0" i="0" dirty="0">
                <a:solidFill>
                  <a:schemeClr val="bg1"/>
                </a:solidFill>
                <a:effectLst/>
                <a:latin typeface="Poppins" panose="00000500000000000000" pitchFamily="2" charset="0"/>
              </a:rPr>
              <a:t> classified as the Micro Framework because it does not require any particular library or tool.</a:t>
            </a:r>
          </a:p>
          <a:p>
            <a:pPr algn="just">
              <a:lnSpc>
                <a:spcPct val="170000"/>
              </a:lnSpc>
            </a:pPr>
            <a:r>
              <a:rPr lang="en-US" b="0" i="0" dirty="0">
                <a:solidFill>
                  <a:schemeClr val="bg1"/>
                </a:solidFill>
                <a:effectLst/>
                <a:latin typeface="Poppins" panose="00000500000000000000" pitchFamily="2" charset="0"/>
              </a:rPr>
              <a:t>Along with that, it does not include form validation, neither hold database abstraction layers nor demand any specific third party libraries.</a:t>
            </a:r>
            <a:br>
              <a:rPr lang="en-US" b="0" i="0" dirty="0">
                <a:solidFill>
                  <a:schemeClr val="bg1"/>
                </a:solidFill>
                <a:effectLst/>
                <a:latin typeface="Poppins" panose="00000500000000000000" pitchFamily="2" charset="0"/>
              </a:rPr>
            </a:br>
            <a:r>
              <a:rPr lang="en-US" b="0" i="0" dirty="0">
                <a:solidFill>
                  <a:schemeClr val="bg1"/>
                </a:solidFill>
                <a:effectLst/>
                <a:latin typeface="Poppins" panose="00000500000000000000" pitchFamily="2" charset="0"/>
              </a:rPr>
              <a:t>But, it gives you complete flexibility to plug in any extension and also build your own modules. So, if you are really looking for prototyping, Python Flask is the most desirable choice.</a:t>
            </a:r>
          </a:p>
          <a:p>
            <a:pPr algn="just">
              <a:lnSpc>
                <a:spcPct val="170000"/>
              </a:lnSpc>
            </a:pPr>
            <a:r>
              <a:rPr lang="en-US" b="0" i="0" dirty="0">
                <a:solidFill>
                  <a:schemeClr val="bg1"/>
                </a:solidFill>
                <a:effectLst/>
                <a:latin typeface="Poppins" panose="00000500000000000000" pitchFamily="2" charset="0"/>
              </a:rPr>
              <a:t>It contributes significantly in providing strong support as a fast debugger and built-in developer server that together delivers a seamless performance.</a:t>
            </a:r>
          </a:p>
        </p:txBody>
      </p:sp>
    </p:spTree>
    <p:extLst>
      <p:ext uri="{BB962C8B-B14F-4D97-AF65-F5344CB8AC3E}">
        <p14:creationId xmlns:p14="http://schemas.microsoft.com/office/powerpoint/2010/main" val="864191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6A05D-52AC-4954-A4C9-8FA8935D9E26}"/>
              </a:ext>
            </a:extLst>
          </p:cNvPr>
          <p:cNvSpPr>
            <a:spLocks noGrp="1"/>
          </p:cNvSpPr>
          <p:nvPr>
            <p:ph type="title"/>
          </p:nvPr>
        </p:nvSpPr>
        <p:spPr>
          <a:xfrm>
            <a:off x="457200" y="1404092"/>
            <a:ext cx="8259098" cy="763526"/>
          </a:xfrm>
        </p:spPr>
        <p:txBody>
          <a:bodyPr/>
          <a:lstStyle/>
          <a:p>
            <a:r>
              <a:rPr lang="en-US" b="0" i="0" dirty="0">
                <a:effectLst/>
                <a:latin typeface="Poppins" panose="00000500000000000000" pitchFamily="2" charset="0"/>
              </a:rPr>
              <a:t>What is Python Flask good for?</a:t>
            </a:r>
            <a:endParaRPr lang="en-IN" dirty="0"/>
          </a:p>
        </p:txBody>
      </p:sp>
      <p:sp>
        <p:nvSpPr>
          <p:cNvPr id="3" name="Content Placeholder 2">
            <a:extLst>
              <a:ext uri="{FF2B5EF4-FFF2-40B4-BE49-F238E27FC236}">
                <a16:creationId xmlns:a16="http://schemas.microsoft.com/office/drawing/2014/main" id="{770864A9-EBEC-4CEB-AE07-4891B0B3C7F7}"/>
              </a:ext>
            </a:extLst>
          </p:cNvPr>
          <p:cNvSpPr>
            <a:spLocks noGrp="1"/>
          </p:cNvSpPr>
          <p:nvPr>
            <p:ph idx="1"/>
          </p:nvPr>
        </p:nvSpPr>
        <p:spPr>
          <a:xfrm>
            <a:off x="457200" y="2112707"/>
            <a:ext cx="8229600" cy="3030793"/>
          </a:xfrm>
        </p:spPr>
        <p:txBody>
          <a:bodyPr>
            <a:normAutofit/>
          </a:bodyPr>
          <a:lstStyle/>
          <a:p>
            <a:pPr algn="l">
              <a:buFont typeface="Arial" panose="020B0604020202020204" pitchFamily="34" charset="0"/>
              <a:buChar char="•"/>
            </a:pPr>
            <a:r>
              <a:rPr lang="en-US" sz="2000" b="0" i="0" dirty="0">
                <a:solidFill>
                  <a:schemeClr val="bg1"/>
                </a:solidFill>
                <a:effectLst/>
                <a:latin typeface="Poppins" panose="00000500000000000000" pitchFamily="2" charset="0"/>
              </a:rPr>
              <a:t>It offers an integrated support for unit testing</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WSGI 1.0 compliant that forward requests from a web server to a backend</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It supports in implementing the RESTful request dispatching</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Python Flask is Unicode based that assign code to every language and symbol</a:t>
            </a:r>
          </a:p>
        </p:txBody>
      </p:sp>
    </p:spTree>
    <p:extLst>
      <p:ext uri="{BB962C8B-B14F-4D97-AF65-F5344CB8AC3E}">
        <p14:creationId xmlns:p14="http://schemas.microsoft.com/office/powerpoint/2010/main" val="2035949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0FD7-A3FF-4B60-AD8B-62D81213C42F}"/>
              </a:ext>
            </a:extLst>
          </p:cNvPr>
          <p:cNvSpPr>
            <a:spLocks noGrp="1"/>
          </p:cNvSpPr>
          <p:nvPr>
            <p:ph type="title"/>
          </p:nvPr>
        </p:nvSpPr>
        <p:spPr/>
        <p:txBody>
          <a:bodyPr/>
          <a:lstStyle/>
          <a:p>
            <a:r>
              <a:rPr lang="en-US" dirty="0"/>
              <a:t>Django</a:t>
            </a:r>
            <a:endParaRPr lang="en-IN" dirty="0"/>
          </a:p>
        </p:txBody>
      </p:sp>
      <p:sp>
        <p:nvSpPr>
          <p:cNvPr id="3" name="Content Placeholder 2">
            <a:extLst>
              <a:ext uri="{FF2B5EF4-FFF2-40B4-BE49-F238E27FC236}">
                <a16:creationId xmlns:a16="http://schemas.microsoft.com/office/drawing/2014/main" id="{597505B1-DAE4-4877-BFFF-3BAD97DCBF53}"/>
              </a:ext>
            </a:extLst>
          </p:cNvPr>
          <p:cNvSpPr>
            <a:spLocks noGrp="1"/>
          </p:cNvSpPr>
          <p:nvPr>
            <p:ph idx="1"/>
          </p:nvPr>
        </p:nvSpPr>
        <p:spPr/>
        <p:txBody>
          <a:bodyPr>
            <a:normAutofit fontScale="47500" lnSpcReduction="20000"/>
          </a:bodyPr>
          <a:lstStyle/>
          <a:p>
            <a:pPr algn="just">
              <a:lnSpc>
                <a:spcPct val="170000"/>
              </a:lnSpc>
            </a:pPr>
            <a:r>
              <a:rPr lang="en-US" b="1" i="0" u="none" strike="noStrike" dirty="0">
                <a:solidFill>
                  <a:schemeClr val="bg1"/>
                </a:solidFill>
                <a:effectLst/>
                <a:latin typeface="Poppins" panose="020B0502040204020203" pitchFamily="2" charset="0"/>
                <a:hlinkClick r:id="rId2">
                  <a:extLst>
                    <a:ext uri="{A12FA001-AC4F-418D-AE19-62706E023703}">
                      <ahyp:hlinkClr xmlns:ahyp="http://schemas.microsoft.com/office/drawing/2018/hyperlinkcolor" val="tx"/>
                    </a:ext>
                  </a:extLst>
                </a:hlinkClick>
              </a:rPr>
              <a:t>Django</a:t>
            </a:r>
            <a:r>
              <a:rPr lang="en-US" b="0" i="0" dirty="0">
                <a:solidFill>
                  <a:schemeClr val="bg1"/>
                </a:solidFill>
                <a:effectLst/>
                <a:latin typeface="Poppins" panose="020B0502040204020203" pitchFamily="2" charset="0"/>
              </a:rPr>
              <a:t> is a Python Based Model-View-Template Framework for web development. This platform is developer-friendly and ensures convenience in case of data driven or complex web development projects. Here, programmers can write clean, readable and maintainable code during a web app development.</a:t>
            </a:r>
          </a:p>
          <a:p>
            <a:pPr algn="just">
              <a:lnSpc>
                <a:spcPct val="170000"/>
              </a:lnSpc>
            </a:pPr>
            <a:r>
              <a:rPr lang="en-US" b="1" i="0" dirty="0">
                <a:solidFill>
                  <a:schemeClr val="bg1"/>
                </a:solidFill>
                <a:effectLst/>
                <a:latin typeface="Poppins" panose="020B0502040204020203" pitchFamily="2" charset="0"/>
              </a:rPr>
              <a:t>Who uses Django?</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Instagram, Google, Quora and YouTube are using Django since it offers advanced features rich with authentication, security and messaging.</a:t>
            </a:r>
          </a:p>
          <a:p>
            <a:pPr algn="just">
              <a:lnSpc>
                <a:spcPct val="170000"/>
              </a:lnSpc>
            </a:pPr>
            <a:r>
              <a:rPr lang="en-US" b="1" i="0" dirty="0">
                <a:solidFill>
                  <a:schemeClr val="bg1"/>
                </a:solidFill>
                <a:effectLst/>
                <a:latin typeface="Poppins" panose="020B0502040204020203" pitchFamily="2" charset="0"/>
              </a:rPr>
              <a:t>Is Django Frontend or backend?</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Django is suitable for both frontend and backend development services</a:t>
            </a:r>
            <a:endParaRPr lang="en-IN" dirty="0">
              <a:solidFill>
                <a:schemeClr val="bg1"/>
              </a:solidFill>
            </a:endParaRPr>
          </a:p>
        </p:txBody>
      </p:sp>
    </p:spTree>
    <p:extLst>
      <p:ext uri="{BB962C8B-B14F-4D97-AF65-F5344CB8AC3E}">
        <p14:creationId xmlns:p14="http://schemas.microsoft.com/office/powerpoint/2010/main" val="12751759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17AD-9C2C-48DB-BF7B-E805F05DD9B3}"/>
              </a:ext>
            </a:extLst>
          </p:cNvPr>
          <p:cNvSpPr>
            <a:spLocks noGrp="1"/>
          </p:cNvSpPr>
          <p:nvPr>
            <p:ph type="title"/>
          </p:nvPr>
        </p:nvSpPr>
        <p:spPr/>
        <p:txBody>
          <a:bodyPr/>
          <a:lstStyle/>
          <a:p>
            <a:r>
              <a:rPr lang="en-US" dirty="0"/>
              <a:t>Django Framework</a:t>
            </a:r>
            <a:endParaRPr lang="en-IN" dirty="0"/>
          </a:p>
        </p:txBody>
      </p:sp>
      <p:sp>
        <p:nvSpPr>
          <p:cNvPr id="3" name="Content Placeholder 2">
            <a:extLst>
              <a:ext uri="{FF2B5EF4-FFF2-40B4-BE49-F238E27FC236}">
                <a16:creationId xmlns:a16="http://schemas.microsoft.com/office/drawing/2014/main" id="{AB215A52-80EA-4AEC-A3D0-4B1C31169EB7}"/>
              </a:ext>
            </a:extLst>
          </p:cNvPr>
          <p:cNvSpPr>
            <a:spLocks noGrp="1"/>
          </p:cNvSpPr>
          <p:nvPr>
            <p:ph idx="1"/>
          </p:nvPr>
        </p:nvSpPr>
        <p:spPr/>
        <p:txBody>
          <a:bodyPr>
            <a:normAutofit fontScale="47500" lnSpcReduction="20000"/>
          </a:bodyPr>
          <a:lstStyle/>
          <a:p>
            <a:pPr algn="just">
              <a:lnSpc>
                <a:spcPct val="170000"/>
              </a:lnSpc>
            </a:pPr>
            <a:r>
              <a:rPr lang="en-US" b="1" i="0" dirty="0">
                <a:solidFill>
                  <a:schemeClr val="bg1"/>
                </a:solidFill>
                <a:effectLst/>
                <a:latin typeface="Poppins" panose="020B0502040204020203" pitchFamily="2" charset="0"/>
              </a:rPr>
              <a:t>Is Django Fast? Is Django worth learning in 2020?</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It is designed mainly to create scalable websites and manage the heaviest traffic demands that make Django so impressive. Moreover, it is quite easy to learn and understand so this is beginner’s friendly.</a:t>
            </a:r>
          </a:p>
          <a:p>
            <a:pPr algn="just">
              <a:lnSpc>
                <a:spcPct val="170000"/>
              </a:lnSpc>
            </a:pPr>
            <a:r>
              <a:rPr lang="en-US" b="1" i="0" dirty="0">
                <a:solidFill>
                  <a:schemeClr val="bg1"/>
                </a:solidFill>
                <a:effectLst/>
                <a:latin typeface="Poppins" panose="020B0502040204020203" pitchFamily="2" charset="0"/>
              </a:rPr>
              <a:t>What is Django good for?</a:t>
            </a:r>
            <a:endParaRPr lang="en-US" b="0" i="0" dirty="0">
              <a:solidFill>
                <a:schemeClr val="bg1"/>
              </a:solidFill>
              <a:effectLst/>
              <a:latin typeface="Poppins" panose="020B0502040204020203" pitchFamily="2" charset="0"/>
            </a:endParaRP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It is SEO Optimize and holds an edge over other frameworks</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Logical project structure and MVT architecture make it versatile</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It provides a rapid development process</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Offers excellent documentation in the market</a:t>
            </a:r>
          </a:p>
          <a:p>
            <a:endParaRPr lang="en-IN" dirty="0"/>
          </a:p>
        </p:txBody>
      </p:sp>
    </p:spTree>
    <p:extLst>
      <p:ext uri="{BB962C8B-B14F-4D97-AF65-F5344CB8AC3E}">
        <p14:creationId xmlns:p14="http://schemas.microsoft.com/office/powerpoint/2010/main" val="6212953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850" y="138321"/>
            <a:ext cx="6289254" cy="725349"/>
          </a:xfrm>
        </p:spPr>
        <p:txBody>
          <a:bodyPr>
            <a:normAutofit/>
          </a:bodyPr>
          <a:lstStyle/>
          <a:p>
            <a:r>
              <a:rPr lang="en-IN" dirty="0"/>
              <a:t>This Is My WordPress Blog</a:t>
            </a:r>
            <a:endParaRPr lang="en-US" dirty="0"/>
          </a:p>
        </p:txBody>
      </p:sp>
      <p:pic>
        <p:nvPicPr>
          <p:cNvPr id="3" name="Picture 2">
            <a:extLst>
              <a:ext uri="{FF2B5EF4-FFF2-40B4-BE49-F238E27FC236}">
                <a16:creationId xmlns:a16="http://schemas.microsoft.com/office/drawing/2014/main" id="{D8FC66E9-3C5D-48C0-A668-02BE6D7AC301}"/>
              </a:ext>
            </a:extLst>
          </p:cNvPr>
          <p:cNvPicPr>
            <a:picLocks noChangeAspect="1"/>
          </p:cNvPicPr>
          <p:nvPr/>
        </p:nvPicPr>
        <p:blipFill rotWithShape="1">
          <a:blip r:embed="rId2"/>
          <a:srcRect t="15021" r="2481" b="4634"/>
          <a:stretch/>
        </p:blipFill>
        <p:spPr>
          <a:xfrm>
            <a:off x="0" y="1011643"/>
            <a:ext cx="9144000" cy="4132521"/>
          </a:xfrm>
          <a:prstGeom prst="rect">
            <a:avLst/>
          </a:prstGeom>
        </p:spPr>
      </p:pic>
      <p:sp>
        <p:nvSpPr>
          <p:cNvPr id="7" name="Rectangle 6">
            <a:extLst>
              <a:ext uri="{FF2B5EF4-FFF2-40B4-BE49-F238E27FC236}">
                <a16:creationId xmlns:a16="http://schemas.microsoft.com/office/drawing/2014/main" id="{D96082E5-97B6-4CCC-8DA4-F1BF1F9C722A}"/>
              </a:ext>
            </a:extLst>
          </p:cNvPr>
          <p:cNvSpPr/>
          <p:nvPr/>
        </p:nvSpPr>
        <p:spPr>
          <a:xfrm>
            <a:off x="1208416" y="3844851"/>
            <a:ext cx="3958841" cy="369332"/>
          </a:xfrm>
          <a:prstGeom prst="rect">
            <a:avLst/>
          </a:prstGeom>
        </p:spPr>
        <p:txBody>
          <a:bodyPr wrap="none">
            <a:spAutoFit/>
          </a:bodyPr>
          <a:lstStyle/>
          <a:p>
            <a:r>
              <a:rPr lang="en-IN" dirty="0">
                <a:hlinkClick r:id="rId3"/>
              </a:rPr>
              <a:t>https://drronakpanchal.wordpress.com/</a:t>
            </a:r>
            <a:endParaRPr lang="en-IN" dirty="0"/>
          </a:p>
        </p:txBody>
      </p:sp>
    </p:spTree>
    <p:extLst>
      <p:ext uri="{BB962C8B-B14F-4D97-AF65-F5344CB8AC3E}">
        <p14:creationId xmlns:p14="http://schemas.microsoft.com/office/powerpoint/2010/main" val="40225644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DBFC6-216C-4684-B594-1D5AFDB56E62}"/>
              </a:ext>
            </a:extLst>
          </p:cNvPr>
          <p:cNvSpPr/>
          <p:nvPr/>
        </p:nvSpPr>
        <p:spPr>
          <a:xfrm>
            <a:off x="967100" y="1100545"/>
            <a:ext cx="1838965" cy="461665"/>
          </a:xfrm>
          <a:prstGeom prst="rect">
            <a:avLst/>
          </a:prstGeom>
        </p:spPr>
        <p:txBody>
          <a:bodyPr wrap="none">
            <a:spAutoFit/>
          </a:bodyPr>
          <a:lstStyle/>
          <a:p>
            <a:r>
              <a:rPr lang="en-US" sz="2400" b="1" dirty="0">
                <a:solidFill>
                  <a:schemeClr val="bg1"/>
                </a:solidFill>
              </a:rPr>
              <a:t>my first blog </a:t>
            </a:r>
            <a:endParaRPr lang="en-IN" sz="2400" b="1" dirty="0">
              <a:solidFill>
                <a:schemeClr val="bg1"/>
              </a:solidFill>
            </a:endParaRPr>
          </a:p>
        </p:txBody>
      </p:sp>
      <p:pic>
        <p:nvPicPr>
          <p:cNvPr id="4" name="Picture 3">
            <a:extLst>
              <a:ext uri="{FF2B5EF4-FFF2-40B4-BE49-F238E27FC236}">
                <a16:creationId xmlns:a16="http://schemas.microsoft.com/office/drawing/2014/main" id="{63E4268F-0DDB-46F8-9CF3-82FDA484EC5D}"/>
              </a:ext>
            </a:extLst>
          </p:cNvPr>
          <p:cNvPicPr>
            <a:picLocks noChangeAspect="1"/>
          </p:cNvPicPr>
          <p:nvPr/>
        </p:nvPicPr>
        <p:blipFill rotWithShape="1">
          <a:blip r:embed="rId3"/>
          <a:srcRect t="4269" b="5925"/>
          <a:stretch/>
        </p:blipFill>
        <p:spPr>
          <a:xfrm>
            <a:off x="967100" y="1711842"/>
            <a:ext cx="7399757" cy="3431658"/>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6879" y="2571750"/>
            <a:ext cx="8093365" cy="763525"/>
          </a:xfrm>
        </p:spPr>
        <p:txBody>
          <a:bodyPr>
            <a:noAutofit/>
          </a:bodyPr>
          <a:lstStyle/>
          <a:p>
            <a:pPr algn="ctr"/>
            <a:br>
              <a:rPr lang="en-US" sz="6000" dirty="0"/>
            </a:br>
            <a:br>
              <a:rPr lang="en-US" sz="6000" dirty="0"/>
            </a:br>
            <a:r>
              <a:rPr lang="en-US" sz="6000" dirty="0"/>
              <a:t>Thank You</a:t>
            </a:r>
            <a:br>
              <a:rPr lang="en-US" sz="6000" dirty="0"/>
            </a:br>
            <a:r>
              <a:rPr lang="en-US" sz="6000" dirty="0"/>
              <a:t>Question &amp; Answer</a:t>
            </a:r>
            <a:br>
              <a:rPr lang="en-US" sz="6000" dirty="0"/>
            </a:br>
            <a:r>
              <a:rPr lang="en-US" sz="2800" dirty="0"/>
              <a:t>https://drronakpanchal.wordpress.com/</a:t>
            </a:r>
            <a:br>
              <a:rPr lang="en-US" sz="2800" dirty="0"/>
            </a:br>
            <a:r>
              <a:rPr lang="en-US" sz="2800" dirty="0"/>
              <a:t>+919898257016</a:t>
            </a:r>
            <a:br>
              <a:rPr lang="en-US" sz="2800" dirty="0"/>
            </a:br>
            <a:r>
              <a:rPr lang="en-US" sz="2800" dirty="0"/>
              <a:t>dr.ronak.k.Panchal@gmail.com</a:t>
            </a:r>
            <a:br>
              <a:rPr lang="en-US" sz="6000" dirty="0"/>
            </a:br>
            <a:endParaRPr lang="en-US" sz="6000" dirty="0"/>
          </a:p>
        </p:txBody>
      </p:sp>
    </p:spTree>
    <p:extLst>
      <p:ext uri="{BB962C8B-B14F-4D97-AF65-F5344CB8AC3E}">
        <p14:creationId xmlns:p14="http://schemas.microsoft.com/office/powerpoint/2010/main" val="418376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ata Science project life cycle. Detailed Tour with Step by Step… | by  Co-learning Lounge | Co-Learning Lounge | Medium">
            <a:extLst>
              <a:ext uri="{FF2B5EF4-FFF2-40B4-BE49-F238E27FC236}">
                <a16:creationId xmlns:a16="http://schemas.microsoft.com/office/drawing/2014/main" id="{42D72FB6-F2BA-4966-8CF5-5AAFC5F386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1363" y="0"/>
            <a:ext cx="5121275" cy="51435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30024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D4E2-F9CF-4392-B03B-F6387F2B272B}"/>
              </a:ext>
            </a:extLst>
          </p:cNvPr>
          <p:cNvSpPr>
            <a:spLocks noGrp="1"/>
          </p:cNvSpPr>
          <p:nvPr>
            <p:ph type="title"/>
          </p:nvPr>
        </p:nvSpPr>
        <p:spPr>
          <a:xfrm>
            <a:off x="6952342" y="436033"/>
            <a:ext cx="1778705" cy="725349"/>
          </a:xfrm>
        </p:spPr>
        <p:txBody>
          <a:bodyPr>
            <a:noAutofit/>
          </a:bodyPr>
          <a:lstStyle/>
          <a:p>
            <a:r>
              <a:rPr lang="en-US" sz="2400" dirty="0"/>
              <a:t>Basic Steps</a:t>
            </a:r>
            <a:endParaRPr lang="en-IN" sz="2400" dirty="0"/>
          </a:p>
        </p:txBody>
      </p:sp>
      <p:sp>
        <p:nvSpPr>
          <p:cNvPr id="3" name="Content Placeholder 2">
            <a:extLst>
              <a:ext uri="{FF2B5EF4-FFF2-40B4-BE49-F238E27FC236}">
                <a16:creationId xmlns:a16="http://schemas.microsoft.com/office/drawing/2014/main" id="{D3FB822A-C8AA-494D-9A2D-DE32F7ECC210}"/>
              </a:ext>
            </a:extLst>
          </p:cNvPr>
          <p:cNvSpPr>
            <a:spLocks noGrp="1"/>
          </p:cNvSpPr>
          <p:nvPr>
            <p:ph idx="1"/>
          </p:nvPr>
        </p:nvSpPr>
        <p:spPr>
          <a:xfrm>
            <a:off x="6828971" y="1209366"/>
            <a:ext cx="1879954" cy="3508626"/>
          </a:xfrm>
        </p:spPr>
        <p:txBody>
          <a:bodyPr>
            <a:normAutofit fontScale="55000" lnSpcReduction="20000"/>
          </a:bodyPr>
          <a:lstStyle/>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Business understanding</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Data acquisition and understanding</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Modeling</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Deployment</a:t>
            </a:r>
            <a:endParaRPr lang="en-US" b="0" i="0" dirty="0">
              <a:solidFill>
                <a:srgbClr val="171717"/>
              </a:solidFill>
              <a:effectLst/>
              <a:latin typeface="Segoe UI" panose="020B0502040204020203" pitchFamily="34" charset="0"/>
            </a:endParaRPr>
          </a:p>
          <a:p>
            <a:pPr algn="just">
              <a:lnSpc>
                <a:spcPct val="120000"/>
              </a:lnSpc>
              <a:buFont typeface="+mj-lt"/>
              <a:buAutoNum type="arabicPeriod"/>
            </a:pPr>
            <a:r>
              <a:rPr lang="en-US" b="0" i="0" u="none" strike="noStrike" dirty="0">
                <a:solidFill>
                  <a:srgbClr val="171717"/>
                </a:solidFill>
                <a:effectLst/>
                <a:latin typeface="Segoe UI" panose="020B0502040204020203" pitchFamily="34" charset="0"/>
              </a:rPr>
              <a:t>Customer acceptance</a:t>
            </a:r>
            <a:endParaRPr lang="en-US" b="0" i="0" dirty="0">
              <a:solidFill>
                <a:srgbClr val="171717"/>
              </a:solidFill>
              <a:effectLst/>
              <a:latin typeface="Segoe UI" panose="020B0502040204020203" pitchFamily="34" charset="0"/>
            </a:endParaRPr>
          </a:p>
          <a:p>
            <a:endParaRPr lang="en-IN" dirty="0"/>
          </a:p>
        </p:txBody>
      </p:sp>
      <p:pic>
        <p:nvPicPr>
          <p:cNvPr id="4" name="Picture 3">
            <a:extLst>
              <a:ext uri="{FF2B5EF4-FFF2-40B4-BE49-F238E27FC236}">
                <a16:creationId xmlns:a16="http://schemas.microsoft.com/office/drawing/2014/main" id="{DA9BE4A7-70EA-4CEF-A2F2-365C6E84AA9E}"/>
              </a:ext>
            </a:extLst>
          </p:cNvPr>
          <p:cNvPicPr>
            <a:picLocks noChangeAspect="1"/>
          </p:cNvPicPr>
          <p:nvPr/>
        </p:nvPicPr>
        <p:blipFill>
          <a:blip r:embed="rId2"/>
          <a:stretch>
            <a:fillRect/>
          </a:stretch>
        </p:blipFill>
        <p:spPr>
          <a:xfrm>
            <a:off x="0" y="-50800"/>
            <a:ext cx="6894735" cy="5143500"/>
          </a:xfrm>
          <a:prstGeom prst="rect">
            <a:avLst/>
          </a:prstGeom>
        </p:spPr>
      </p:pic>
    </p:spTree>
    <p:extLst>
      <p:ext uri="{BB962C8B-B14F-4D97-AF65-F5344CB8AC3E}">
        <p14:creationId xmlns:p14="http://schemas.microsoft.com/office/powerpoint/2010/main" val="3085180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BB6BC-FF04-4EDC-985F-7657DA808C3C}"/>
              </a:ext>
            </a:extLst>
          </p:cNvPr>
          <p:cNvSpPr>
            <a:spLocks noGrp="1"/>
          </p:cNvSpPr>
          <p:nvPr>
            <p:ph type="title"/>
          </p:nvPr>
        </p:nvSpPr>
        <p:spPr>
          <a:xfrm>
            <a:off x="2448232" y="247348"/>
            <a:ext cx="6695768" cy="725349"/>
          </a:xfrm>
        </p:spPr>
        <p:txBody>
          <a:bodyPr>
            <a:normAutofit/>
          </a:bodyPr>
          <a:lstStyle/>
          <a:p>
            <a:r>
              <a:rPr lang="en-US" sz="3200" dirty="0"/>
              <a:t>Business Intelligence Vs Data Science</a:t>
            </a:r>
            <a:endParaRPr lang="en-IN" sz="3200" dirty="0"/>
          </a:p>
        </p:txBody>
      </p:sp>
      <p:graphicFrame>
        <p:nvGraphicFramePr>
          <p:cNvPr id="4" name="Content Placeholder 3">
            <a:extLst>
              <a:ext uri="{FF2B5EF4-FFF2-40B4-BE49-F238E27FC236}">
                <a16:creationId xmlns:a16="http://schemas.microsoft.com/office/drawing/2014/main" id="{D2EE7F38-47CB-4F9C-8864-A21422A417F0}"/>
              </a:ext>
            </a:extLst>
          </p:cNvPr>
          <p:cNvGraphicFramePr>
            <a:graphicFrameLocks noGrp="1"/>
          </p:cNvGraphicFramePr>
          <p:nvPr>
            <p:ph idx="1"/>
            <p:extLst>
              <p:ext uri="{D42A27DB-BD31-4B8C-83A1-F6EECF244321}">
                <p14:modId xmlns:p14="http://schemas.microsoft.com/office/powerpoint/2010/main" val="2997891981"/>
              </p:ext>
            </p:extLst>
          </p:nvPr>
        </p:nvGraphicFramePr>
        <p:xfrm>
          <a:off x="2380343" y="1248228"/>
          <a:ext cx="6553200" cy="3577771"/>
        </p:xfrm>
        <a:graphic>
          <a:graphicData uri="http://schemas.openxmlformats.org/drawingml/2006/table">
            <a:tbl>
              <a:tblPr>
                <a:tableStyleId>{5C22544A-7EE6-4342-B048-85BDC9FD1C3A}</a:tableStyleId>
              </a:tblPr>
              <a:tblGrid>
                <a:gridCol w="3083858">
                  <a:extLst>
                    <a:ext uri="{9D8B030D-6E8A-4147-A177-3AD203B41FA5}">
                      <a16:colId xmlns:a16="http://schemas.microsoft.com/office/drawing/2014/main" val="975539582"/>
                    </a:ext>
                  </a:extLst>
                </a:gridCol>
                <a:gridCol w="3469342">
                  <a:extLst>
                    <a:ext uri="{9D8B030D-6E8A-4147-A177-3AD203B41FA5}">
                      <a16:colId xmlns:a16="http://schemas.microsoft.com/office/drawing/2014/main" val="1817759675"/>
                    </a:ext>
                  </a:extLst>
                </a:gridCol>
              </a:tblGrid>
              <a:tr h="598615">
                <a:tc>
                  <a:txBody>
                    <a:bodyPr/>
                    <a:lstStyle/>
                    <a:p>
                      <a:pPr algn="ctr" fontAlgn="ctr"/>
                      <a:r>
                        <a:rPr lang="en-IN" sz="1800" u="none" strike="noStrike" dirty="0">
                          <a:solidFill>
                            <a:srgbClr val="FF0000"/>
                          </a:solidFill>
                          <a:effectLst/>
                        </a:rPr>
                        <a:t>Business Intelligence</a:t>
                      </a:r>
                      <a:endParaRPr lang="en-IN" sz="1800" b="0" i="0" u="none" strike="noStrike" dirty="0">
                        <a:solidFill>
                          <a:srgbClr val="FF0000"/>
                        </a:solidFill>
                        <a:effectLst/>
                        <a:latin typeface="Roboto" panose="02000000000000000000" pitchFamily="2" charset="0"/>
                      </a:endParaRPr>
                    </a:p>
                  </a:txBody>
                  <a:tcPr marL="6350" marR="6350" marT="6350" marB="0" anchor="ctr"/>
                </a:tc>
                <a:tc>
                  <a:txBody>
                    <a:bodyPr/>
                    <a:lstStyle/>
                    <a:p>
                      <a:pPr algn="ctr" fontAlgn="ctr"/>
                      <a:r>
                        <a:rPr lang="en-IN" sz="1800" u="none" strike="noStrike" dirty="0">
                          <a:solidFill>
                            <a:srgbClr val="FF0000"/>
                          </a:solidFill>
                          <a:effectLst/>
                        </a:rPr>
                        <a:t>Data Science</a:t>
                      </a:r>
                      <a:endParaRPr lang="en-IN" sz="1800" b="0" i="0" u="none" strike="noStrike" dirty="0">
                        <a:solidFill>
                          <a:srgbClr val="FF0000"/>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219747427"/>
                  </a:ext>
                </a:extLst>
              </a:tr>
              <a:tr h="598615">
                <a:tc>
                  <a:txBody>
                    <a:bodyPr/>
                    <a:lstStyle/>
                    <a:p>
                      <a:pPr marL="0" algn="l" fontAlgn="ctr">
                        <a:spcBef>
                          <a:spcPts val="0"/>
                        </a:spcBef>
                      </a:pPr>
                      <a:r>
                        <a:rPr lang="en-IN" sz="1600" u="none" strike="noStrike" dirty="0">
                          <a:effectLst/>
                        </a:rPr>
                        <a:t>Uses structured data</a:t>
                      </a:r>
                      <a:endParaRPr lang="en-IN" sz="1600" b="0" i="0" u="none" strike="noStrike" dirty="0">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a:effectLst/>
                        </a:rPr>
                        <a:t>Uses both structured and unstructured data</a:t>
                      </a:r>
                      <a:endParaRPr lang="en-US" sz="1600" b="0" i="0" u="none" strike="noStrike">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3406239285"/>
                  </a:ext>
                </a:extLst>
              </a:tr>
              <a:tr h="598615">
                <a:tc>
                  <a:txBody>
                    <a:bodyPr/>
                    <a:lstStyle/>
                    <a:p>
                      <a:pPr marL="0" algn="l" fontAlgn="ctr">
                        <a:spcBef>
                          <a:spcPts val="0"/>
                        </a:spcBef>
                      </a:pPr>
                      <a:r>
                        <a:rPr lang="en-US" sz="1600" u="none" strike="noStrike" dirty="0">
                          <a:effectLst/>
                        </a:rPr>
                        <a:t>Analytical in nature - provides a historical report of the data</a:t>
                      </a:r>
                      <a:endParaRPr lang="en-US" sz="1600" b="0" i="0" u="none" strike="noStrike" dirty="0">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dirty="0">
                          <a:effectLst/>
                        </a:rPr>
                        <a:t>Scientific in nature - perform an in-depth statistical analysis on the data </a:t>
                      </a:r>
                      <a:endParaRPr lang="en-US" sz="1600" b="0" i="0" u="none" strike="noStrike" dirty="0">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595437176"/>
                  </a:ext>
                </a:extLst>
              </a:tr>
              <a:tr h="890963">
                <a:tc>
                  <a:txBody>
                    <a:bodyPr/>
                    <a:lstStyle/>
                    <a:p>
                      <a:pPr marL="0" algn="l" fontAlgn="ctr">
                        <a:spcBef>
                          <a:spcPts val="0"/>
                        </a:spcBef>
                      </a:pPr>
                      <a:r>
                        <a:rPr lang="en-US" sz="1600" u="none" strike="noStrike">
                          <a:effectLst/>
                        </a:rPr>
                        <a:t>Use of basic statistics with emphasis on visualization (dashboards, reports)</a:t>
                      </a:r>
                      <a:endParaRPr lang="en-US" sz="1600" b="0" i="0" u="none" strike="noStrike">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dirty="0">
                          <a:effectLst/>
                        </a:rPr>
                        <a:t>Leverages more sophisticated statistical and predictive analysis and machine learning (ML)</a:t>
                      </a:r>
                      <a:endParaRPr lang="en-US" sz="1600" b="0" i="0" u="none" strike="noStrike" dirty="0">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1632264465"/>
                  </a:ext>
                </a:extLst>
              </a:tr>
              <a:tr h="890963">
                <a:tc>
                  <a:txBody>
                    <a:bodyPr/>
                    <a:lstStyle/>
                    <a:p>
                      <a:pPr marL="0" algn="l" fontAlgn="ctr">
                        <a:spcBef>
                          <a:spcPts val="0"/>
                        </a:spcBef>
                      </a:pPr>
                      <a:r>
                        <a:rPr lang="en-US" sz="1600" u="none" strike="noStrike">
                          <a:effectLst/>
                        </a:rPr>
                        <a:t>Compares historical data to current data to identify trends</a:t>
                      </a:r>
                      <a:endParaRPr lang="en-US" sz="1600" b="0" i="0" u="none" strike="noStrike">
                        <a:solidFill>
                          <a:srgbClr val="51565E"/>
                        </a:solidFill>
                        <a:effectLst/>
                        <a:latin typeface="Roboto" panose="02000000000000000000" pitchFamily="2" charset="0"/>
                      </a:endParaRPr>
                    </a:p>
                  </a:txBody>
                  <a:tcPr marL="6350" marR="6350" marT="6350" marB="0" anchor="ctr"/>
                </a:tc>
                <a:tc>
                  <a:txBody>
                    <a:bodyPr/>
                    <a:lstStyle/>
                    <a:p>
                      <a:pPr marL="0" algn="l" fontAlgn="ctr">
                        <a:spcBef>
                          <a:spcPts val="0"/>
                        </a:spcBef>
                      </a:pPr>
                      <a:r>
                        <a:rPr lang="en-US" sz="1600" u="none" strike="noStrike" dirty="0">
                          <a:effectLst/>
                        </a:rPr>
                        <a:t>Combines historical and current data to predict future performance and outcomes</a:t>
                      </a:r>
                      <a:endParaRPr lang="en-US" sz="1600" b="0" i="0" u="none" strike="noStrike" dirty="0">
                        <a:solidFill>
                          <a:srgbClr val="51565E"/>
                        </a:solidFill>
                        <a:effectLst/>
                        <a:latin typeface="Roboto" panose="02000000000000000000" pitchFamily="2" charset="0"/>
                      </a:endParaRPr>
                    </a:p>
                  </a:txBody>
                  <a:tcPr marL="6350" marR="6350" marT="6350" marB="0" anchor="ctr"/>
                </a:tc>
                <a:extLst>
                  <a:ext uri="{0D108BD9-81ED-4DB2-BD59-A6C34878D82A}">
                    <a16:rowId xmlns:a16="http://schemas.microsoft.com/office/drawing/2014/main" val="2149575368"/>
                  </a:ext>
                </a:extLst>
              </a:tr>
            </a:tbl>
          </a:graphicData>
        </a:graphic>
      </p:graphicFrame>
    </p:spTree>
    <p:extLst>
      <p:ext uri="{BB962C8B-B14F-4D97-AF65-F5344CB8AC3E}">
        <p14:creationId xmlns:p14="http://schemas.microsoft.com/office/powerpoint/2010/main" val="1472206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3067</Words>
  <Application>Microsoft Office PowerPoint</Application>
  <PresentationFormat>On-screen Show (16:9)</PresentationFormat>
  <Paragraphs>370</Paragraphs>
  <Slides>68</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1" baseType="lpstr">
      <vt:lpstr>Arial</vt:lpstr>
      <vt:lpstr>Calibri</vt:lpstr>
      <vt:lpstr>Courier New</vt:lpstr>
      <vt:lpstr>euclid_circular_a</vt:lpstr>
      <vt:lpstr>Lato</vt:lpstr>
      <vt:lpstr>Lucida Grande</vt:lpstr>
      <vt:lpstr>Open Sans</vt:lpstr>
      <vt:lpstr>Poppins</vt:lpstr>
      <vt:lpstr>Roboto</vt:lpstr>
      <vt:lpstr>Segoe UI</vt:lpstr>
      <vt:lpstr>sf_pro_displaymedium</vt:lpstr>
      <vt:lpstr>Office Theme</vt:lpstr>
      <vt:lpstr>Bitmap Image</vt:lpstr>
      <vt:lpstr>Introduction To Data Science and NLP</vt:lpstr>
      <vt:lpstr>Agenda</vt:lpstr>
      <vt:lpstr>What is Data Science…?</vt:lpstr>
      <vt:lpstr>PowerPoint Presentation</vt:lpstr>
      <vt:lpstr>What is Data Science?</vt:lpstr>
      <vt:lpstr>Data Science Components</vt:lpstr>
      <vt:lpstr>PowerPoint Presentation</vt:lpstr>
      <vt:lpstr>Basic Steps</vt:lpstr>
      <vt:lpstr>Business Intelligence Vs Data Science</vt:lpstr>
      <vt:lpstr>Data Science Tools &amp; Libraries</vt:lpstr>
      <vt:lpstr>PowerPoint Presentation</vt:lpstr>
      <vt:lpstr>Application of Data Science</vt:lpstr>
      <vt:lpstr>PowerPoint Presentation</vt:lpstr>
      <vt:lpstr>PowerPoint Presentation</vt:lpstr>
      <vt:lpstr>Relationship between AI, ML, DL and NLP </vt:lpstr>
      <vt:lpstr>ML Algorithms</vt:lpstr>
      <vt:lpstr>PowerPoint Presentation</vt:lpstr>
      <vt:lpstr>PowerPoint Presentation</vt:lpstr>
      <vt:lpstr>Discrete Vs Continuous Data</vt:lpstr>
      <vt:lpstr>Difference between Regression and Classification</vt:lpstr>
      <vt:lpstr>Classification of Data Science</vt:lpstr>
      <vt:lpstr>Now time to understand NLP</vt:lpstr>
      <vt:lpstr>NLP (Natural Language Processing)</vt:lpstr>
      <vt:lpstr>PowerPoint Presentation</vt:lpstr>
      <vt:lpstr>Live famous example of NLP</vt:lpstr>
      <vt:lpstr>Common Examples of NLP</vt:lpstr>
      <vt:lpstr>Library of NLP</vt:lpstr>
      <vt:lpstr>NLP (Natural Language Processing): It understands the text's meaning. NLU (Natural Language Understanding): Whole processes such as decisions and actions are taken by NLP. NLG (Natural Language Generation): It generates the human language text from structured data generated by the system to respond.</vt:lpstr>
      <vt:lpstr>common techniques that you can use to handle your text data using NLP</vt:lpstr>
      <vt:lpstr>Installing Python</vt:lpstr>
      <vt:lpstr>How to find python in windows</vt:lpstr>
      <vt:lpstr>Now see first screen of Python IDLE</vt:lpstr>
      <vt:lpstr>PowerPoint Presentation</vt:lpstr>
      <vt:lpstr>PowerPoint Presentation</vt:lpstr>
      <vt:lpstr>PowerPoint Presentation</vt:lpstr>
      <vt:lpstr>Variables and Data Types in Real Life</vt:lpstr>
      <vt:lpstr>Variable</vt:lpstr>
      <vt:lpstr>Data Types</vt:lpstr>
      <vt:lpstr>PowerPoint Presentation</vt:lpstr>
      <vt:lpstr>Basic string</vt:lpstr>
      <vt:lpstr>Basic string operation</vt:lpstr>
      <vt:lpstr>Conditional Statements</vt:lpstr>
      <vt:lpstr>Conditionals and Loops</vt:lpstr>
      <vt:lpstr>Conditionals and Loops in Real Life</vt:lpstr>
      <vt:lpstr>Loop / Iteration</vt:lpstr>
      <vt:lpstr>Conditionals: Generic Form</vt:lpstr>
      <vt:lpstr>Conditionals: Driving license age</vt:lpstr>
      <vt:lpstr>Conditionals: using Input</vt:lpstr>
      <vt:lpstr>Conditionals: Grading</vt:lpstr>
      <vt:lpstr>Loops</vt:lpstr>
      <vt:lpstr>While Loop</vt:lpstr>
      <vt:lpstr>For Loops </vt:lpstr>
      <vt:lpstr>Functions</vt:lpstr>
      <vt:lpstr>Functions in Real Life </vt:lpstr>
      <vt:lpstr>PowerPoint Presentation</vt:lpstr>
      <vt:lpstr>Functions: Celcius to Fahrenheit</vt:lpstr>
      <vt:lpstr>Imports statement</vt:lpstr>
      <vt:lpstr>PowerPoint Presentation</vt:lpstr>
      <vt:lpstr>Python Web Technology</vt:lpstr>
      <vt:lpstr>PowerPoint Presentation</vt:lpstr>
      <vt:lpstr>PowerPoint Presentation</vt:lpstr>
      <vt:lpstr>Flask Web Framework</vt:lpstr>
      <vt:lpstr>What is Python Flask good for?</vt:lpstr>
      <vt:lpstr>Django</vt:lpstr>
      <vt:lpstr>Django Framework</vt:lpstr>
      <vt:lpstr>This Is My WordPress Blog</vt:lpstr>
      <vt:lpstr>PowerPoint Presentation</vt:lpstr>
      <vt:lpstr>  Thank You Question &amp; Answer https://drronakpanchal.wordpress.com/ +919898257016 dr.ronak.k.Panchal@gmail.com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2022-09-02T03:21:48Z</dcterms:modified>
</cp:coreProperties>
</file>